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01" r:id="rId2"/>
  </p:sldMasterIdLst>
  <p:notesMasterIdLst>
    <p:notesMasterId r:id="rId48"/>
  </p:notesMasterIdLst>
  <p:handoutMasterIdLst>
    <p:handoutMasterId r:id="rId49"/>
  </p:handoutMasterIdLst>
  <p:sldIdLst>
    <p:sldId id="256" r:id="rId3"/>
    <p:sldId id="300" r:id="rId4"/>
    <p:sldId id="388" r:id="rId5"/>
    <p:sldId id="389" r:id="rId6"/>
    <p:sldId id="334" r:id="rId7"/>
    <p:sldId id="335" r:id="rId8"/>
    <p:sldId id="336" r:id="rId9"/>
    <p:sldId id="349" r:id="rId10"/>
    <p:sldId id="350" r:id="rId11"/>
    <p:sldId id="351" r:id="rId12"/>
    <p:sldId id="352" r:id="rId13"/>
    <p:sldId id="353" r:id="rId14"/>
    <p:sldId id="354" r:id="rId15"/>
    <p:sldId id="355"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90" r:id="rId30"/>
    <p:sldId id="370" r:id="rId31"/>
    <p:sldId id="371" r:id="rId32"/>
    <p:sldId id="372" r:id="rId33"/>
    <p:sldId id="373" r:id="rId34"/>
    <p:sldId id="375" r:id="rId35"/>
    <p:sldId id="356" r:id="rId36"/>
    <p:sldId id="337" r:id="rId37"/>
    <p:sldId id="338" r:id="rId38"/>
    <p:sldId id="376" r:id="rId39"/>
    <p:sldId id="387" r:id="rId40"/>
    <p:sldId id="377" r:id="rId41"/>
    <p:sldId id="378" r:id="rId42"/>
    <p:sldId id="379" r:id="rId43"/>
    <p:sldId id="381" r:id="rId44"/>
    <p:sldId id="383" r:id="rId45"/>
    <p:sldId id="384" r:id="rId46"/>
    <p:sldId id="386" r:id="rId47"/>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5" autoAdjust="0"/>
    <p:restoredTop sz="94907" autoAdjust="0"/>
  </p:normalViewPr>
  <p:slideViewPr>
    <p:cSldViewPr>
      <p:cViewPr varScale="1">
        <p:scale>
          <a:sx n="106" d="100"/>
          <a:sy n="106" d="100"/>
        </p:scale>
        <p:origin x="18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FF48138-0641-CBB5-3240-B017AAC7A2F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mn-ea"/>
                <a:cs typeface="Arial" charset="0"/>
              </a:defRPr>
            </a:lvl1pPr>
          </a:lstStyle>
          <a:p>
            <a:pPr>
              <a:defRPr/>
            </a:pPr>
            <a:endParaRPr lang="cs-CZ"/>
          </a:p>
        </p:txBody>
      </p:sp>
      <p:sp>
        <p:nvSpPr>
          <p:cNvPr id="67587" name="Rectangle 3">
            <a:extLst>
              <a:ext uri="{FF2B5EF4-FFF2-40B4-BE49-F238E27FC236}">
                <a16:creationId xmlns:a16="http://schemas.microsoft.com/office/drawing/2014/main" id="{AD37DC94-855B-6CB0-34C5-C3A9F7C9EBEE}"/>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cs-CZ"/>
          </a:p>
        </p:txBody>
      </p:sp>
      <p:sp>
        <p:nvSpPr>
          <p:cNvPr id="67588" name="Rectangle 4">
            <a:extLst>
              <a:ext uri="{FF2B5EF4-FFF2-40B4-BE49-F238E27FC236}">
                <a16:creationId xmlns:a16="http://schemas.microsoft.com/office/drawing/2014/main" id="{13BB7073-2044-634A-EF91-6B6C7421DA29}"/>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mn-ea"/>
                <a:cs typeface="Arial" charset="0"/>
              </a:defRPr>
            </a:lvl1pPr>
          </a:lstStyle>
          <a:p>
            <a:pPr>
              <a:defRPr/>
            </a:pPr>
            <a:endParaRPr lang="cs-CZ"/>
          </a:p>
        </p:txBody>
      </p:sp>
      <p:sp>
        <p:nvSpPr>
          <p:cNvPr id="67589" name="Rectangle 5">
            <a:extLst>
              <a:ext uri="{FF2B5EF4-FFF2-40B4-BE49-F238E27FC236}">
                <a16:creationId xmlns:a16="http://schemas.microsoft.com/office/drawing/2014/main" id="{46311A47-CA97-1010-F108-0452AE0D170B}"/>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115F780-08E5-8F49-A3CC-75C5FEC1C69F}" type="slidenum">
              <a:rPr lang="cs-CZ" altLang="cs-CZ"/>
              <a:pPr>
                <a:defRPr/>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80FF472F-0D01-4FE7-DF4A-4F6A647D053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cs-CZ"/>
          </a:p>
        </p:txBody>
      </p:sp>
      <p:sp>
        <p:nvSpPr>
          <p:cNvPr id="3" name="Zástupný symbol pro datum 2">
            <a:extLst>
              <a:ext uri="{FF2B5EF4-FFF2-40B4-BE49-F238E27FC236}">
                <a16:creationId xmlns:a16="http://schemas.microsoft.com/office/drawing/2014/main" id="{1AB26417-DF95-2A1D-DEE1-DBFF9EA5730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mn-ea"/>
                <a:cs typeface="Arial" charset="0"/>
              </a:defRPr>
            </a:lvl1pPr>
          </a:lstStyle>
          <a:p>
            <a:pPr>
              <a:defRPr/>
            </a:pPr>
            <a:fld id="{13227F2E-E429-5C4E-B58C-3E98F9B63355}" type="datetimeFigureOut">
              <a:rPr lang="cs-CZ"/>
              <a:pPr>
                <a:defRPr/>
              </a:pPr>
              <a:t>06.10.2023</a:t>
            </a:fld>
            <a:endParaRPr lang="cs-CZ"/>
          </a:p>
        </p:txBody>
      </p:sp>
      <p:sp>
        <p:nvSpPr>
          <p:cNvPr id="4" name="Zástupný symbol pro obrázek snímku 3">
            <a:extLst>
              <a:ext uri="{FF2B5EF4-FFF2-40B4-BE49-F238E27FC236}">
                <a16:creationId xmlns:a16="http://schemas.microsoft.com/office/drawing/2014/main" id="{FE0C2B7D-B7B4-676E-A709-7909ED083C6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46034ADC-99E9-CB4A-20FF-D45E840C15C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a16="http://schemas.microsoft.com/office/drawing/2014/main" id="{3247114D-872E-8383-E326-03AF5068F51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cs-CZ"/>
          </a:p>
        </p:txBody>
      </p:sp>
      <p:sp>
        <p:nvSpPr>
          <p:cNvPr id="7" name="Zástupný symbol pro číslo snímku 6">
            <a:extLst>
              <a:ext uri="{FF2B5EF4-FFF2-40B4-BE49-F238E27FC236}">
                <a16:creationId xmlns:a16="http://schemas.microsoft.com/office/drawing/2014/main" id="{060B5FB9-4565-34DD-7B15-F1DD3D94196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879A88B-1926-BC4E-A90A-BD95BE7A52A8}"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Zástupný symbol pro obrázek snímku 1">
            <a:extLst>
              <a:ext uri="{FF2B5EF4-FFF2-40B4-BE49-F238E27FC236}">
                <a16:creationId xmlns:a16="http://schemas.microsoft.com/office/drawing/2014/main" id="{53909117-14F6-2F3B-F7BD-5C2120B482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Zástupný symbol pro poznámky 2">
            <a:extLst>
              <a:ext uri="{FF2B5EF4-FFF2-40B4-BE49-F238E27FC236}">
                <a16:creationId xmlns:a16="http://schemas.microsoft.com/office/drawing/2014/main" id="{75946603-C117-A646-8EDB-ECC81626F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9459" name="Zástupný symbol pro číslo snímku 3">
            <a:extLst>
              <a:ext uri="{FF2B5EF4-FFF2-40B4-BE49-F238E27FC236}">
                <a16:creationId xmlns:a16="http://schemas.microsoft.com/office/drawing/2014/main" id="{A899EC45-5F9F-BB28-69D4-CBE1C984D1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27C9955-1E04-E542-B03E-E3253C559B42}" type="slidenum">
              <a:rPr lang="cs-CZ" altLang="cs-CZ" smtClean="0"/>
              <a:pPr/>
              <a:t>1</a:t>
            </a:fld>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Zástupný symbol pro obrázek snímku 1">
            <a:extLst>
              <a:ext uri="{FF2B5EF4-FFF2-40B4-BE49-F238E27FC236}">
                <a16:creationId xmlns:a16="http://schemas.microsoft.com/office/drawing/2014/main" id="{90FF9C8A-7F9E-7CF4-D4E2-A7E649825D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Zástupný symbol pro poznámky 2">
            <a:extLst>
              <a:ext uri="{FF2B5EF4-FFF2-40B4-BE49-F238E27FC236}">
                <a16:creationId xmlns:a16="http://schemas.microsoft.com/office/drawing/2014/main" id="{908823DC-BB6F-13D3-B27C-EC11C0401F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51203" name="Zástupný symbol pro číslo snímku 3">
            <a:extLst>
              <a:ext uri="{FF2B5EF4-FFF2-40B4-BE49-F238E27FC236}">
                <a16:creationId xmlns:a16="http://schemas.microsoft.com/office/drawing/2014/main" id="{E1B02139-A72F-3CA4-C359-E91CACEBF6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D14EEA5-1B27-404B-A448-F7DC6E976F6B}" type="slidenum">
              <a:rPr lang="cs-CZ" altLang="cs-CZ" smtClean="0"/>
              <a:pPr/>
              <a:t>27</a:t>
            </a:fld>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3879A88B-1926-BC4E-A90A-BD95BE7A52A8}" type="slidenum">
              <a:rPr lang="cs-CZ" altLang="cs-CZ" smtClean="0"/>
              <a:pPr>
                <a:defRPr/>
              </a:pPr>
              <a:t>28</a:t>
            </a:fld>
            <a:endParaRPr lang="cs-CZ" altLang="cs-CZ"/>
          </a:p>
        </p:txBody>
      </p:sp>
    </p:spTree>
    <p:extLst>
      <p:ext uri="{BB962C8B-B14F-4D97-AF65-F5344CB8AC3E}">
        <p14:creationId xmlns:p14="http://schemas.microsoft.com/office/powerpoint/2010/main" val="327448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ástupný symbol pro obrázek snímku 1">
            <a:extLst>
              <a:ext uri="{FF2B5EF4-FFF2-40B4-BE49-F238E27FC236}">
                <a16:creationId xmlns:a16="http://schemas.microsoft.com/office/drawing/2014/main" id="{4DE7311A-5842-E624-A38B-E9F67AA5CF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Zástupný symbol pro poznámky 2">
            <a:extLst>
              <a:ext uri="{FF2B5EF4-FFF2-40B4-BE49-F238E27FC236}">
                <a16:creationId xmlns:a16="http://schemas.microsoft.com/office/drawing/2014/main" id="{AE1B208D-2106-EED1-8A1E-2E816E2953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3251" name="Zástupný symbol pro číslo snímku 3">
            <a:extLst>
              <a:ext uri="{FF2B5EF4-FFF2-40B4-BE49-F238E27FC236}">
                <a16:creationId xmlns:a16="http://schemas.microsoft.com/office/drawing/2014/main" id="{9A65C57D-9FAD-CD16-4D9D-AE72EDA6E9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639017-322F-284B-9657-5B461EA5340B}" type="slidenum">
              <a:rPr lang="cs-CZ" altLang="cs-CZ" smtClean="0">
                <a:latin typeface="Arial" panose="020B0604020202020204" pitchFamily="34" charset="0"/>
                <a:cs typeface="Arial" panose="020B0604020202020204" pitchFamily="34" charset="0"/>
              </a:rPr>
              <a:pPr>
                <a:spcBef>
                  <a:spcPct val="0"/>
                </a:spcBef>
              </a:pPr>
              <a:t>29</a:t>
            </a:fld>
            <a:endParaRPr lang="cs-CZ" altLang="cs-CZ">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Zástupný symbol pro obrázek snímku 1">
            <a:extLst>
              <a:ext uri="{FF2B5EF4-FFF2-40B4-BE49-F238E27FC236}">
                <a16:creationId xmlns:a16="http://schemas.microsoft.com/office/drawing/2014/main" id="{01A15FF3-167C-053C-2F0B-BCF33EA01A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Zástupný symbol pro poznámky 2">
            <a:extLst>
              <a:ext uri="{FF2B5EF4-FFF2-40B4-BE49-F238E27FC236}">
                <a16:creationId xmlns:a16="http://schemas.microsoft.com/office/drawing/2014/main" id="{29C93A79-E4E9-34CB-EB14-EF58744E60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56323" name="Zástupný symbol pro číslo snímku 3">
            <a:extLst>
              <a:ext uri="{FF2B5EF4-FFF2-40B4-BE49-F238E27FC236}">
                <a16:creationId xmlns:a16="http://schemas.microsoft.com/office/drawing/2014/main" id="{9A90785B-4728-4D58-3324-C60A436C98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3BACFA9-303D-224E-9197-11C187BAAE92}" type="slidenum">
              <a:rPr lang="cs-CZ" altLang="cs-CZ" smtClean="0"/>
              <a:pPr/>
              <a:t>31</a:t>
            </a:fld>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Zástupný symbol pro obrázek snímku 1">
            <a:extLst>
              <a:ext uri="{FF2B5EF4-FFF2-40B4-BE49-F238E27FC236}">
                <a16:creationId xmlns:a16="http://schemas.microsoft.com/office/drawing/2014/main" id="{50406477-6F03-66BC-4D60-B48A1D34B7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Zástupný symbol pro poznámky 2">
            <a:extLst>
              <a:ext uri="{FF2B5EF4-FFF2-40B4-BE49-F238E27FC236}">
                <a16:creationId xmlns:a16="http://schemas.microsoft.com/office/drawing/2014/main" id="{9607BBE2-AF9D-8CE0-A6DD-CCA3329A88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60419" name="Zástupný symbol pro číslo snímku 3">
            <a:extLst>
              <a:ext uri="{FF2B5EF4-FFF2-40B4-BE49-F238E27FC236}">
                <a16:creationId xmlns:a16="http://schemas.microsoft.com/office/drawing/2014/main" id="{B733E87B-4B8A-B4AB-4575-04602D8C40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7A11E8-A8E1-1F47-A3EE-48EFC2398B5B}" type="slidenum">
              <a:rPr lang="cs-CZ" altLang="cs-CZ" smtClean="0"/>
              <a:pPr/>
              <a:t>33</a:t>
            </a:fld>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Zástupný symbol pro obrázek snímku 1">
            <a:extLst>
              <a:ext uri="{FF2B5EF4-FFF2-40B4-BE49-F238E27FC236}">
                <a16:creationId xmlns:a16="http://schemas.microsoft.com/office/drawing/2014/main" id="{F6016273-2D72-D711-15E9-508A62AF3A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Zástupný symbol pro poznámky 2">
            <a:extLst>
              <a:ext uri="{FF2B5EF4-FFF2-40B4-BE49-F238E27FC236}">
                <a16:creationId xmlns:a16="http://schemas.microsoft.com/office/drawing/2014/main" id="{CA46A52E-7DD4-96A3-7830-EEDED26E93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65539" name="Zástupný symbol pro číslo snímku 3">
            <a:extLst>
              <a:ext uri="{FF2B5EF4-FFF2-40B4-BE49-F238E27FC236}">
                <a16:creationId xmlns:a16="http://schemas.microsoft.com/office/drawing/2014/main" id="{318F97CB-10C9-7C6D-0BEA-7BD8484415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A12C76-F2F0-7045-9DFA-4DE3E916E305}" type="slidenum">
              <a:rPr lang="cs-CZ" altLang="cs-CZ" smtClean="0"/>
              <a:pPr/>
              <a:t>37</a:t>
            </a:fld>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Zástupný symbol pro obrázek snímku 1">
            <a:extLst>
              <a:ext uri="{FF2B5EF4-FFF2-40B4-BE49-F238E27FC236}">
                <a16:creationId xmlns:a16="http://schemas.microsoft.com/office/drawing/2014/main" id="{D0A09A5E-6C79-38C5-DBE9-30033DC4E3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Zástupný symbol pro poznámky 2">
            <a:extLst>
              <a:ext uri="{FF2B5EF4-FFF2-40B4-BE49-F238E27FC236}">
                <a16:creationId xmlns:a16="http://schemas.microsoft.com/office/drawing/2014/main" id="{24BBA996-1150-BCED-DCDF-EE1067D5A3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68611" name="Zástupný symbol pro číslo snímku 3">
            <a:extLst>
              <a:ext uri="{FF2B5EF4-FFF2-40B4-BE49-F238E27FC236}">
                <a16:creationId xmlns:a16="http://schemas.microsoft.com/office/drawing/2014/main" id="{E6F266EF-E1D2-8B16-DF2A-93E6A44B72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F4CB0CD-71A5-6947-B4D5-23F8A80893CB}" type="slidenum">
              <a:rPr lang="en-US" altLang="cs-CZ" smtClean="0"/>
              <a:pPr/>
              <a:t>39</a:t>
            </a:fld>
            <a:endParaRPr lang="en-US"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Zástupný symbol pro obrázek snímku 1">
            <a:extLst>
              <a:ext uri="{FF2B5EF4-FFF2-40B4-BE49-F238E27FC236}">
                <a16:creationId xmlns:a16="http://schemas.microsoft.com/office/drawing/2014/main" id="{E572C3FE-2EFF-E789-D872-C4EE2ECD0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Zástupný symbol pro poznámky 2">
            <a:extLst>
              <a:ext uri="{FF2B5EF4-FFF2-40B4-BE49-F238E27FC236}">
                <a16:creationId xmlns:a16="http://schemas.microsoft.com/office/drawing/2014/main" id="{FD4FAEFF-C56F-C0BD-E67D-6B564806E1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70659" name="Zástupný symbol pro číslo snímku 3">
            <a:extLst>
              <a:ext uri="{FF2B5EF4-FFF2-40B4-BE49-F238E27FC236}">
                <a16:creationId xmlns:a16="http://schemas.microsoft.com/office/drawing/2014/main" id="{83C2971A-54D1-05EF-4D44-D64DBEB62C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B7E2B84-6821-4E4D-BFE8-2BB81634CC67}" type="slidenum">
              <a:rPr lang="cs-CZ" altLang="cs-CZ" smtClean="0"/>
              <a:pPr/>
              <a:t>40</a:t>
            </a:fld>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Zástupný symbol pro obrázek snímku 1">
            <a:extLst>
              <a:ext uri="{FF2B5EF4-FFF2-40B4-BE49-F238E27FC236}">
                <a16:creationId xmlns:a16="http://schemas.microsoft.com/office/drawing/2014/main" id="{8F054F09-4B91-6281-72AF-3A6AA5BBB9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Zástupný symbol pro poznámky 2">
            <a:extLst>
              <a:ext uri="{FF2B5EF4-FFF2-40B4-BE49-F238E27FC236}">
                <a16:creationId xmlns:a16="http://schemas.microsoft.com/office/drawing/2014/main" id="{68CBB4D9-A922-B5C2-5D70-BD2FA9DFAD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72707" name="Zástupný symbol pro číslo snímku 3">
            <a:extLst>
              <a:ext uri="{FF2B5EF4-FFF2-40B4-BE49-F238E27FC236}">
                <a16:creationId xmlns:a16="http://schemas.microsoft.com/office/drawing/2014/main" id="{6625E526-E7F0-B49A-6B97-CCEE5F6343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B9E361E-08C0-BB48-A648-FAA5507DA8D0}" type="slidenum">
              <a:rPr lang="cs-CZ" altLang="cs-CZ" smtClean="0"/>
              <a:pPr/>
              <a:t>41</a:t>
            </a:fld>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Zástupný symbol pro obrázek snímku 1">
            <a:extLst>
              <a:ext uri="{FF2B5EF4-FFF2-40B4-BE49-F238E27FC236}">
                <a16:creationId xmlns:a16="http://schemas.microsoft.com/office/drawing/2014/main" id="{C4124448-A6FC-9FF7-9DA1-1BA4E4FAA3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Zástupný symbol pro poznámky 2">
            <a:extLst>
              <a:ext uri="{FF2B5EF4-FFF2-40B4-BE49-F238E27FC236}">
                <a16:creationId xmlns:a16="http://schemas.microsoft.com/office/drawing/2014/main" id="{60939C91-8A93-153C-4FCE-29EB650D63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74755" name="Zástupný symbol pro číslo snímku 3">
            <a:extLst>
              <a:ext uri="{FF2B5EF4-FFF2-40B4-BE49-F238E27FC236}">
                <a16:creationId xmlns:a16="http://schemas.microsoft.com/office/drawing/2014/main" id="{C1834888-E7DE-6224-C333-A53714618F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E308D33-CD60-1F45-8F66-02FA1FEA6B83}" type="slidenum">
              <a:rPr lang="cs-CZ" altLang="cs-CZ" smtClean="0"/>
              <a:pPr/>
              <a:t>42</a:t>
            </a:fld>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Zástupný symbol pro obrázek snímku 1">
            <a:extLst>
              <a:ext uri="{FF2B5EF4-FFF2-40B4-BE49-F238E27FC236}">
                <a16:creationId xmlns:a16="http://schemas.microsoft.com/office/drawing/2014/main" id="{BDF4E90F-97DB-497D-48FA-1F458C0592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Zástupný symbol pro poznámky 2">
            <a:extLst>
              <a:ext uri="{FF2B5EF4-FFF2-40B4-BE49-F238E27FC236}">
                <a16:creationId xmlns:a16="http://schemas.microsoft.com/office/drawing/2014/main" id="{E35BB093-0503-8F62-E195-9E7DD59BAD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88067" name="Zástupný symbol pro číslo snímku 3">
            <a:extLst>
              <a:ext uri="{FF2B5EF4-FFF2-40B4-BE49-F238E27FC236}">
                <a16:creationId xmlns:a16="http://schemas.microsoft.com/office/drawing/2014/main" id="{03EC54AA-5C90-4F49-4B0F-CE4E674A8B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7128373-9A4D-6845-8E11-F2148415DD16}" type="slidenum">
              <a:rPr lang="en-US" altLang="cs-CZ" smtClean="0"/>
              <a:pPr/>
              <a:t>2</a:t>
            </a:fld>
            <a:endParaRPr lang="en-US"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Zástupný symbol pro obrázek snímku 1">
            <a:extLst>
              <a:ext uri="{FF2B5EF4-FFF2-40B4-BE49-F238E27FC236}">
                <a16:creationId xmlns:a16="http://schemas.microsoft.com/office/drawing/2014/main" id="{EF220E9A-A09C-5E4A-9840-4F92F9C7C4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Zástupný symbol pro poznámky 2">
            <a:extLst>
              <a:ext uri="{FF2B5EF4-FFF2-40B4-BE49-F238E27FC236}">
                <a16:creationId xmlns:a16="http://schemas.microsoft.com/office/drawing/2014/main" id="{4F84A89B-ED07-CAC6-9F36-4DEA2C73CF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78851" name="Zástupný symbol pro číslo snímku 3">
            <a:extLst>
              <a:ext uri="{FF2B5EF4-FFF2-40B4-BE49-F238E27FC236}">
                <a16:creationId xmlns:a16="http://schemas.microsoft.com/office/drawing/2014/main" id="{32011E4A-540F-414C-EFDE-35A0D3C173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D49955-243A-3949-BD71-0C78E8D517EB}" type="slidenum">
              <a:rPr lang="cs-CZ" altLang="cs-CZ" smtClean="0"/>
              <a:pPr/>
              <a:t>43</a:t>
            </a:fld>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Zástupný symbol pro obrázek snímku 1">
            <a:extLst>
              <a:ext uri="{FF2B5EF4-FFF2-40B4-BE49-F238E27FC236}">
                <a16:creationId xmlns:a16="http://schemas.microsoft.com/office/drawing/2014/main" id="{F01873B4-7CDC-E1F9-A1D0-CAF2BCF7D1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Zástupný symbol pro poznámky 2">
            <a:extLst>
              <a:ext uri="{FF2B5EF4-FFF2-40B4-BE49-F238E27FC236}">
                <a16:creationId xmlns:a16="http://schemas.microsoft.com/office/drawing/2014/main" id="{68DE81F7-01A0-94BD-531C-8C913CA307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80899" name="Zástupný symbol pro číslo snímku 3">
            <a:extLst>
              <a:ext uri="{FF2B5EF4-FFF2-40B4-BE49-F238E27FC236}">
                <a16:creationId xmlns:a16="http://schemas.microsoft.com/office/drawing/2014/main" id="{7C95B6AC-470C-E51E-6859-E90213BAF9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AA1107-C69D-D84C-8C66-ED6923F8A929}" type="slidenum">
              <a:rPr lang="cs-CZ" altLang="cs-CZ" smtClean="0"/>
              <a:pPr/>
              <a:t>44</a:t>
            </a:fld>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Zástupný symbol pro obrázek snímku 1">
            <a:extLst>
              <a:ext uri="{FF2B5EF4-FFF2-40B4-BE49-F238E27FC236}">
                <a16:creationId xmlns:a16="http://schemas.microsoft.com/office/drawing/2014/main" id="{F20CF353-3611-633E-6DCE-B053B0B7E0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Zástupný symbol pro poznámky 2">
            <a:extLst>
              <a:ext uri="{FF2B5EF4-FFF2-40B4-BE49-F238E27FC236}">
                <a16:creationId xmlns:a16="http://schemas.microsoft.com/office/drawing/2014/main" id="{2E5999BF-BE7A-61D9-7DCD-9DA1999841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82947" name="Zástupný symbol pro číslo snímku 3">
            <a:extLst>
              <a:ext uri="{FF2B5EF4-FFF2-40B4-BE49-F238E27FC236}">
                <a16:creationId xmlns:a16="http://schemas.microsoft.com/office/drawing/2014/main" id="{E6D887F9-627F-AF12-63AB-B104D3EBF6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586BBFB-1EC4-9A46-BEC0-496B0C8CFA48}" type="slidenum">
              <a:rPr lang="cs-CZ" altLang="cs-CZ" smtClean="0"/>
              <a:pPr/>
              <a:t>45</a:t>
            </a:fld>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Zástupný symbol pro obrázek snímku 1">
            <a:extLst>
              <a:ext uri="{FF2B5EF4-FFF2-40B4-BE49-F238E27FC236}">
                <a16:creationId xmlns:a16="http://schemas.microsoft.com/office/drawing/2014/main" id="{BDF4E90F-97DB-497D-48FA-1F458C0592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Zástupný symbol pro poznámky 2">
            <a:extLst>
              <a:ext uri="{FF2B5EF4-FFF2-40B4-BE49-F238E27FC236}">
                <a16:creationId xmlns:a16="http://schemas.microsoft.com/office/drawing/2014/main" id="{E35BB093-0503-8F62-E195-9E7DD59BAD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88067" name="Zástupný symbol pro číslo snímku 3">
            <a:extLst>
              <a:ext uri="{FF2B5EF4-FFF2-40B4-BE49-F238E27FC236}">
                <a16:creationId xmlns:a16="http://schemas.microsoft.com/office/drawing/2014/main" id="{03EC54AA-5C90-4F49-4B0F-CE4E674A8B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7128373-9A4D-6845-8E11-F2148415DD16}" type="slidenum">
              <a:rPr lang="en-US" altLang="cs-CZ" smtClean="0"/>
              <a:pPr/>
              <a:t>3</a:t>
            </a:fld>
            <a:endParaRPr lang="en-US" altLang="cs-CZ"/>
          </a:p>
        </p:txBody>
      </p:sp>
    </p:spTree>
    <p:extLst>
      <p:ext uri="{BB962C8B-B14F-4D97-AF65-F5344CB8AC3E}">
        <p14:creationId xmlns:p14="http://schemas.microsoft.com/office/powerpoint/2010/main" val="116914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Zástupný symbol pro obrázek snímku 1">
            <a:extLst>
              <a:ext uri="{FF2B5EF4-FFF2-40B4-BE49-F238E27FC236}">
                <a16:creationId xmlns:a16="http://schemas.microsoft.com/office/drawing/2014/main" id="{BDF4E90F-97DB-497D-48FA-1F458C0592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Zástupný symbol pro poznámky 2">
            <a:extLst>
              <a:ext uri="{FF2B5EF4-FFF2-40B4-BE49-F238E27FC236}">
                <a16:creationId xmlns:a16="http://schemas.microsoft.com/office/drawing/2014/main" id="{E35BB093-0503-8F62-E195-9E7DD59BAD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88067" name="Zástupný symbol pro číslo snímku 3">
            <a:extLst>
              <a:ext uri="{FF2B5EF4-FFF2-40B4-BE49-F238E27FC236}">
                <a16:creationId xmlns:a16="http://schemas.microsoft.com/office/drawing/2014/main" id="{03EC54AA-5C90-4F49-4B0F-CE4E674A8B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7128373-9A4D-6845-8E11-F2148415DD16}" type="slidenum">
              <a:rPr lang="en-US" altLang="cs-CZ" smtClean="0"/>
              <a:pPr/>
              <a:t>4</a:t>
            </a:fld>
            <a:endParaRPr lang="en-US" altLang="cs-CZ"/>
          </a:p>
        </p:txBody>
      </p:sp>
    </p:spTree>
    <p:extLst>
      <p:ext uri="{BB962C8B-B14F-4D97-AF65-F5344CB8AC3E}">
        <p14:creationId xmlns:p14="http://schemas.microsoft.com/office/powerpoint/2010/main" val="23206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Zástupný symbol pro obrázek snímku 1">
            <a:extLst>
              <a:ext uri="{FF2B5EF4-FFF2-40B4-BE49-F238E27FC236}">
                <a16:creationId xmlns:a16="http://schemas.microsoft.com/office/drawing/2014/main" id="{7A141D21-749D-0346-4353-B0C5FD27A2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Zástupný symbol pro poznámky 2">
            <a:extLst>
              <a:ext uri="{FF2B5EF4-FFF2-40B4-BE49-F238E27FC236}">
                <a16:creationId xmlns:a16="http://schemas.microsoft.com/office/drawing/2014/main" id="{417C2D58-EE38-262F-B683-4B3E4A5CCC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90115" name="Zástupný symbol pro číslo snímku 3">
            <a:extLst>
              <a:ext uri="{FF2B5EF4-FFF2-40B4-BE49-F238E27FC236}">
                <a16:creationId xmlns:a16="http://schemas.microsoft.com/office/drawing/2014/main" id="{8D44EF5A-E511-3313-1066-E4EFC3C7C5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D4B2437-3B34-C242-8748-AEF04A1C8C05}" type="slidenum">
              <a:rPr lang="cs-CZ" altLang="cs-CZ" smtClean="0"/>
              <a:pPr/>
              <a:t>5</a:t>
            </a:fld>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Zástupný symbol pro obrázek snímku 1">
            <a:extLst>
              <a:ext uri="{FF2B5EF4-FFF2-40B4-BE49-F238E27FC236}">
                <a16:creationId xmlns:a16="http://schemas.microsoft.com/office/drawing/2014/main" id="{36DE264B-ABBF-BC39-4A56-C324674219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Zástupný symbol pro poznámky 2">
            <a:extLst>
              <a:ext uri="{FF2B5EF4-FFF2-40B4-BE49-F238E27FC236}">
                <a16:creationId xmlns:a16="http://schemas.microsoft.com/office/drawing/2014/main" id="{8C68CC41-E8BF-807C-3EC8-2DEA3DBD02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92163" name="Zástupný symbol pro číslo snímku 3">
            <a:extLst>
              <a:ext uri="{FF2B5EF4-FFF2-40B4-BE49-F238E27FC236}">
                <a16:creationId xmlns:a16="http://schemas.microsoft.com/office/drawing/2014/main" id="{872D136A-B319-3C36-E611-810FD0CC9F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0AE0CCE-E6F4-2C44-A67E-AB951C451E66}" type="slidenum">
              <a:rPr lang="cs-CZ" altLang="cs-CZ" smtClean="0"/>
              <a:pPr/>
              <a:t>6</a:t>
            </a:fld>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Zástupný symbol pro obrázek snímku 1">
            <a:extLst>
              <a:ext uri="{FF2B5EF4-FFF2-40B4-BE49-F238E27FC236}">
                <a16:creationId xmlns:a16="http://schemas.microsoft.com/office/drawing/2014/main" id="{5BA9FB35-365A-53E4-31FA-6B0BDAFD5D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Zástupný symbol pro poznámky 2">
            <a:extLst>
              <a:ext uri="{FF2B5EF4-FFF2-40B4-BE49-F238E27FC236}">
                <a16:creationId xmlns:a16="http://schemas.microsoft.com/office/drawing/2014/main" id="{BADDF092-5648-0DD9-A8EA-A02007B096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94211" name="Zástupný symbol pro číslo snímku 3">
            <a:extLst>
              <a:ext uri="{FF2B5EF4-FFF2-40B4-BE49-F238E27FC236}">
                <a16:creationId xmlns:a16="http://schemas.microsoft.com/office/drawing/2014/main" id="{DA08DEF2-5EE8-762E-84A1-59D834BC7E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46CA0A-7C77-BB41-821C-0D75B5FD36F6}" type="slidenum">
              <a:rPr lang="cs-CZ" altLang="cs-CZ" smtClean="0"/>
              <a:pPr/>
              <a:t>7</a:t>
            </a:fld>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Zástupný symbol pro obrázek snímku 1">
            <a:extLst>
              <a:ext uri="{FF2B5EF4-FFF2-40B4-BE49-F238E27FC236}">
                <a16:creationId xmlns:a16="http://schemas.microsoft.com/office/drawing/2014/main" id="{81E2A52E-2CAB-3F38-D2FB-D58CB7A15E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Zástupný symbol pro poznámky 2">
            <a:extLst>
              <a:ext uri="{FF2B5EF4-FFF2-40B4-BE49-F238E27FC236}">
                <a16:creationId xmlns:a16="http://schemas.microsoft.com/office/drawing/2014/main" id="{1AE3610A-38C4-CFE0-E575-63F77B555E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45059" name="Zástupný symbol pro číslo snímku 3">
            <a:extLst>
              <a:ext uri="{FF2B5EF4-FFF2-40B4-BE49-F238E27FC236}">
                <a16:creationId xmlns:a16="http://schemas.microsoft.com/office/drawing/2014/main" id="{3FC95F0F-B806-8CD6-C392-D81936DCE7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ED42A3-4913-484E-AAFB-56D163132AB4}" type="slidenum">
              <a:rPr lang="cs-CZ" altLang="cs-CZ" smtClean="0"/>
              <a:pPr/>
              <a:t>23</a:t>
            </a:fld>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Zástupný symbol pro obrázek snímku 1">
            <a:extLst>
              <a:ext uri="{FF2B5EF4-FFF2-40B4-BE49-F238E27FC236}">
                <a16:creationId xmlns:a16="http://schemas.microsoft.com/office/drawing/2014/main" id="{A8E67692-0625-E092-78F6-DE7A23B74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Zástupný symbol pro poznámky 2">
            <a:extLst>
              <a:ext uri="{FF2B5EF4-FFF2-40B4-BE49-F238E27FC236}">
                <a16:creationId xmlns:a16="http://schemas.microsoft.com/office/drawing/2014/main" id="{614ED225-DF09-E867-11DA-234E4B005F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47107" name="Zástupný symbol pro číslo snímku 3">
            <a:extLst>
              <a:ext uri="{FF2B5EF4-FFF2-40B4-BE49-F238E27FC236}">
                <a16:creationId xmlns:a16="http://schemas.microsoft.com/office/drawing/2014/main" id="{2B5E0ABD-DDD7-25F4-1FEA-9B8F914125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FE77C39-AE2C-604A-B4D5-CC3D193F3EF4}" type="slidenum">
              <a:rPr lang="cs-CZ" altLang="cs-CZ" smtClean="0"/>
              <a:pPr/>
              <a:t>24</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4213" y="2133600"/>
            <a:ext cx="7772400" cy="1470025"/>
          </a:xfrm>
        </p:spPr>
        <p:txBody>
          <a:bodyPr/>
          <a:lstStyle>
            <a:lvl1pPr algn="ctr">
              <a:defRPr sz="4400">
                <a:solidFill>
                  <a:schemeClr val="tx1"/>
                </a:solidFill>
              </a:defRPr>
            </a:lvl1pPr>
          </a:lstStyle>
          <a:p>
            <a:r>
              <a:rPr lang="cs-CZ"/>
              <a:t>Klepnutím lze upravit styl předlohy nadpisů.</a:t>
            </a:r>
          </a:p>
        </p:txBody>
      </p:sp>
      <p:sp>
        <p:nvSpPr>
          <p:cNvPr id="60419" name="Rectangle 3"/>
          <p:cNvSpPr>
            <a:spLocks noGrp="1" noChangeArrowheads="1"/>
          </p:cNvSpPr>
          <p:nvPr>
            <p:ph type="subTitle" idx="1"/>
          </p:nvPr>
        </p:nvSpPr>
        <p:spPr>
          <a:xfrm>
            <a:off x="1371600" y="3886200"/>
            <a:ext cx="6400800" cy="1487488"/>
          </a:xfrm>
        </p:spPr>
        <p:txBody>
          <a:bodyPr/>
          <a:lstStyle>
            <a:lvl1pPr marL="0" indent="0" algn="ctr">
              <a:buFontTx/>
              <a:buNone/>
              <a:defRPr sz="3200"/>
            </a:lvl1pPr>
          </a:lstStyle>
          <a:p>
            <a:r>
              <a:rPr lang="cs-CZ"/>
              <a:t>Klepnutím lze upravit styl předlohy podnadpisů.</a:t>
            </a:r>
          </a:p>
        </p:txBody>
      </p:sp>
    </p:spTree>
    <p:extLst>
      <p:ext uri="{BB962C8B-B14F-4D97-AF65-F5344CB8AC3E}">
        <p14:creationId xmlns:p14="http://schemas.microsoft.com/office/powerpoint/2010/main" val="582309527"/>
      </p:ext>
    </p:extLst>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972934190"/>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075488" y="476250"/>
            <a:ext cx="1817687" cy="5649913"/>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1619250" y="476250"/>
            <a:ext cx="5303838" cy="5649913"/>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110098726"/>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60BF68E-A815-FB4B-F621-7EC6F0EBD0F5}"/>
              </a:ext>
            </a:extLst>
          </p:cNvPr>
          <p:cNvGrpSpPr>
            <a:grpSpLocks/>
          </p:cNvGrpSpPr>
          <p:nvPr/>
        </p:nvGrpSpPr>
        <p:grpSpPr bwMode="auto">
          <a:xfrm>
            <a:off x="0" y="0"/>
            <a:ext cx="9144000" cy="6858000"/>
            <a:chOff x="0" y="0"/>
            <a:chExt cx="5760" cy="4320"/>
          </a:xfrm>
        </p:grpSpPr>
        <p:sp>
          <p:nvSpPr>
            <p:cNvPr id="3" name="Rectangle 3">
              <a:extLst>
                <a:ext uri="{FF2B5EF4-FFF2-40B4-BE49-F238E27FC236}">
                  <a16:creationId xmlns:a16="http://schemas.microsoft.com/office/drawing/2014/main" id="{3DE082A9-8AEF-243D-3FC4-CD94911447B3}"/>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p:spPr>
          <p:txBody>
            <a:bodyPr wrap="none" anchor="ct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cs-CZ" sz="2400">
                <a:latin typeface="Times New Roman" panose="02020603050405020304" pitchFamily="18" charset="0"/>
              </a:endParaRPr>
            </a:p>
          </p:txBody>
        </p:sp>
        <p:sp>
          <p:nvSpPr>
            <p:cNvPr id="4" name="Rectangle 4">
              <a:extLst>
                <a:ext uri="{FF2B5EF4-FFF2-40B4-BE49-F238E27FC236}">
                  <a16:creationId xmlns:a16="http://schemas.microsoft.com/office/drawing/2014/main" id="{4FBD1E94-8241-55B9-391A-6F29289FA840}"/>
                </a:ext>
              </a:extLst>
            </p:cNvPr>
            <p:cNvSpPr>
              <a:spLocks noChangeArrowheads="1"/>
            </p:cNvSpPr>
            <p:nvPr/>
          </p:nvSpPr>
          <p:spPr bwMode="hidden">
            <a:xfrm>
              <a:off x="1081" y="1065"/>
              <a:ext cx="4679" cy="1596"/>
            </a:xfrm>
            <a:prstGeom prst="rect">
              <a:avLst/>
            </a:prstGeom>
            <a:solidFill>
              <a:schemeClr val="bg2"/>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sz="2400">
                <a:latin typeface="Times New Roman" panose="02020603050405020304" pitchFamily="18" charset="0"/>
              </a:endParaRPr>
            </a:p>
          </p:txBody>
        </p:sp>
        <p:grpSp>
          <p:nvGrpSpPr>
            <p:cNvPr id="5" name="Group 5">
              <a:extLst>
                <a:ext uri="{FF2B5EF4-FFF2-40B4-BE49-F238E27FC236}">
                  <a16:creationId xmlns:a16="http://schemas.microsoft.com/office/drawing/2014/main" id="{A98F2A19-7B11-86F7-5482-2027F3CE4DEE}"/>
                </a:ext>
              </a:extLst>
            </p:cNvPr>
            <p:cNvGrpSpPr>
              <a:grpSpLocks/>
            </p:cNvGrpSpPr>
            <p:nvPr/>
          </p:nvGrpSpPr>
          <p:grpSpPr bwMode="auto">
            <a:xfrm>
              <a:off x="0" y="672"/>
              <a:ext cx="1806" cy="1989"/>
              <a:chOff x="0" y="672"/>
              <a:chExt cx="1806" cy="1989"/>
            </a:xfrm>
          </p:grpSpPr>
          <p:sp>
            <p:nvSpPr>
              <p:cNvPr id="6" name="Rectangle 6">
                <a:extLst>
                  <a:ext uri="{FF2B5EF4-FFF2-40B4-BE49-F238E27FC236}">
                    <a16:creationId xmlns:a16="http://schemas.microsoft.com/office/drawing/2014/main" id="{6D4685C3-79B7-186A-C969-2A83034485E4}"/>
                  </a:ext>
                </a:extLst>
              </p:cNvPr>
              <p:cNvSpPr>
                <a:spLocks noChangeArrowheads="1"/>
              </p:cNvSpPr>
              <p:nvPr userDrawn="1"/>
            </p:nvSpPr>
            <p:spPr bwMode="auto">
              <a:xfrm>
                <a:off x="361" y="2257"/>
                <a:ext cx="363" cy="404"/>
              </a:xfrm>
              <a:prstGeom prst="rect">
                <a:avLst/>
              </a:prstGeom>
              <a:solidFill>
                <a:schemeClr val="accent2"/>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sz="2400">
                  <a:latin typeface="Times New Roman" panose="02020603050405020304" pitchFamily="18" charset="0"/>
                </a:endParaRPr>
              </a:p>
            </p:txBody>
          </p:sp>
          <p:sp>
            <p:nvSpPr>
              <p:cNvPr id="7" name="Rectangle 7">
                <a:extLst>
                  <a:ext uri="{FF2B5EF4-FFF2-40B4-BE49-F238E27FC236}">
                    <a16:creationId xmlns:a16="http://schemas.microsoft.com/office/drawing/2014/main" id="{2233BA42-5245-3507-FE20-BC25E2B54908}"/>
                  </a:ext>
                </a:extLst>
              </p:cNvPr>
              <p:cNvSpPr>
                <a:spLocks noChangeArrowheads="1"/>
              </p:cNvSpPr>
              <p:nvPr userDrawn="1"/>
            </p:nvSpPr>
            <p:spPr bwMode="auto">
              <a:xfrm>
                <a:off x="1081" y="1065"/>
                <a:ext cx="362" cy="405"/>
              </a:xfrm>
              <a:prstGeom prst="rect">
                <a:avLst/>
              </a:prstGeom>
              <a:solidFill>
                <a:schemeClr val="folHlink"/>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sz="2400">
                  <a:latin typeface="Times New Roman" panose="02020603050405020304" pitchFamily="18" charset="0"/>
                </a:endParaRPr>
              </a:p>
            </p:txBody>
          </p:sp>
          <p:sp>
            <p:nvSpPr>
              <p:cNvPr id="8" name="Rectangle 8">
                <a:extLst>
                  <a:ext uri="{FF2B5EF4-FFF2-40B4-BE49-F238E27FC236}">
                    <a16:creationId xmlns:a16="http://schemas.microsoft.com/office/drawing/2014/main" id="{91F1F53B-092E-47C8-EB0C-CC4DDE6E1E03}"/>
                  </a:ext>
                </a:extLst>
              </p:cNvPr>
              <p:cNvSpPr>
                <a:spLocks noChangeArrowheads="1"/>
              </p:cNvSpPr>
              <p:nvPr userDrawn="1"/>
            </p:nvSpPr>
            <p:spPr bwMode="auto">
              <a:xfrm>
                <a:off x="1437" y="672"/>
                <a:ext cx="369" cy="400"/>
              </a:xfrm>
              <a:prstGeom prst="rect">
                <a:avLst/>
              </a:prstGeom>
              <a:solidFill>
                <a:schemeClr val="folHlink"/>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sz="2400">
                  <a:latin typeface="Times New Roman" panose="02020603050405020304" pitchFamily="18" charset="0"/>
                </a:endParaRPr>
              </a:p>
            </p:txBody>
          </p:sp>
          <p:sp>
            <p:nvSpPr>
              <p:cNvPr id="9" name="Rectangle 9">
                <a:extLst>
                  <a:ext uri="{FF2B5EF4-FFF2-40B4-BE49-F238E27FC236}">
                    <a16:creationId xmlns:a16="http://schemas.microsoft.com/office/drawing/2014/main" id="{3BE6F960-76B8-F622-996A-10457B8442DE}"/>
                  </a:ext>
                </a:extLst>
              </p:cNvPr>
              <p:cNvSpPr>
                <a:spLocks noChangeArrowheads="1"/>
              </p:cNvSpPr>
              <p:nvPr userDrawn="1"/>
            </p:nvSpPr>
            <p:spPr bwMode="auto">
              <a:xfrm>
                <a:off x="719" y="2257"/>
                <a:ext cx="368" cy="404"/>
              </a:xfrm>
              <a:prstGeom prst="rect">
                <a:avLst/>
              </a:prstGeom>
              <a:solidFill>
                <a:schemeClr val="bg2"/>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sz="2400">
                  <a:latin typeface="Times New Roman" panose="02020603050405020304" pitchFamily="18" charset="0"/>
                </a:endParaRPr>
              </a:p>
            </p:txBody>
          </p:sp>
          <p:sp>
            <p:nvSpPr>
              <p:cNvPr id="10" name="Rectangle 10">
                <a:extLst>
                  <a:ext uri="{FF2B5EF4-FFF2-40B4-BE49-F238E27FC236}">
                    <a16:creationId xmlns:a16="http://schemas.microsoft.com/office/drawing/2014/main" id="{81B83BE1-1566-87AD-9644-0FB9F1BCF43D}"/>
                  </a:ext>
                </a:extLst>
              </p:cNvPr>
              <p:cNvSpPr>
                <a:spLocks noChangeArrowheads="1"/>
              </p:cNvSpPr>
              <p:nvPr userDrawn="1"/>
            </p:nvSpPr>
            <p:spPr bwMode="auto">
              <a:xfrm>
                <a:off x="1437" y="1065"/>
                <a:ext cx="369" cy="405"/>
              </a:xfrm>
              <a:prstGeom prst="rect">
                <a:avLst/>
              </a:prstGeom>
              <a:solidFill>
                <a:schemeClr val="accent2"/>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sz="2400">
                  <a:latin typeface="Times New Roman" panose="02020603050405020304" pitchFamily="18" charset="0"/>
                </a:endParaRPr>
              </a:p>
            </p:txBody>
          </p:sp>
          <p:sp>
            <p:nvSpPr>
              <p:cNvPr id="11" name="Rectangle 11">
                <a:extLst>
                  <a:ext uri="{FF2B5EF4-FFF2-40B4-BE49-F238E27FC236}">
                    <a16:creationId xmlns:a16="http://schemas.microsoft.com/office/drawing/2014/main" id="{C1CDD909-A3DD-241D-8215-51D4680C7E3F}"/>
                  </a:ext>
                </a:extLst>
              </p:cNvPr>
              <p:cNvSpPr>
                <a:spLocks noChangeArrowheads="1"/>
              </p:cNvSpPr>
              <p:nvPr userDrawn="1"/>
            </p:nvSpPr>
            <p:spPr bwMode="auto">
              <a:xfrm>
                <a:off x="719" y="1464"/>
                <a:ext cx="368" cy="399"/>
              </a:xfrm>
              <a:prstGeom prst="rect">
                <a:avLst/>
              </a:prstGeom>
              <a:solidFill>
                <a:schemeClr val="folHlink"/>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sz="2400">
                  <a:latin typeface="Times New Roman" panose="02020603050405020304" pitchFamily="18" charset="0"/>
                </a:endParaRPr>
              </a:p>
            </p:txBody>
          </p:sp>
          <p:sp>
            <p:nvSpPr>
              <p:cNvPr id="12" name="Rectangle 12">
                <a:extLst>
                  <a:ext uri="{FF2B5EF4-FFF2-40B4-BE49-F238E27FC236}">
                    <a16:creationId xmlns:a16="http://schemas.microsoft.com/office/drawing/2014/main" id="{4FDD36E9-7ECE-67B7-E8F7-79077154BEC0}"/>
                  </a:ext>
                </a:extLst>
              </p:cNvPr>
              <p:cNvSpPr>
                <a:spLocks noChangeArrowheads="1"/>
              </p:cNvSpPr>
              <p:nvPr userDrawn="1"/>
            </p:nvSpPr>
            <p:spPr bwMode="auto">
              <a:xfrm>
                <a:off x="0" y="1464"/>
                <a:ext cx="367" cy="399"/>
              </a:xfrm>
              <a:prstGeom prst="rect">
                <a:avLst/>
              </a:prstGeom>
              <a:solidFill>
                <a:schemeClr val="bg2"/>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sz="2400">
                  <a:latin typeface="Times New Roman" panose="02020603050405020304" pitchFamily="18" charset="0"/>
                </a:endParaRPr>
              </a:p>
            </p:txBody>
          </p:sp>
          <p:sp>
            <p:nvSpPr>
              <p:cNvPr id="13" name="Rectangle 13">
                <a:extLst>
                  <a:ext uri="{FF2B5EF4-FFF2-40B4-BE49-F238E27FC236}">
                    <a16:creationId xmlns:a16="http://schemas.microsoft.com/office/drawing/2014/main" id="{1DB7FBF5-11A7-4F52-9576-A884E7FAC043}"/>
                  </a:ext>
                </a:extLst>
              </p:cNvPr>
              <p:cNvSpPr>
                <a:spLocks noChangeArrowheads="1"/>
              </p:cNvSpPr>
              <p:nvPr userDrawn="1"/>
            </p:nvSpPr>
            <p:spPr bwMode="auto">
              <a:xfrm>
                <a:off x="1081" y="1464"/>
                <a:ext cx="362" cy="399"/>
              </a:xfrm>
              <a:prstGeom prst="rect">
                <a:avLst/>
              </a:prstGeom>
              <a:solidFill>
                <a:schemeClr val="accent2"/>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sz="2400">
                  <a:latin typeface="Times New Roman" panose="02020603050405020304" pitchFamily="18" charset="0"/>
                </a:endParaRPr>
              </a:p>
            </p:txBody>
          </p:sp>
          <p:sp>
            <p:nvSpPr>
              <p:cNvPr id="14" name="Rectangle 14">
                <a:extLst>
                  <a:ext uri="{FF2B5EF4-FFF2-40B4-BE49-F238E27FC236}">
                    <a16:creationId xmlns:a16="http://schemas.microsoft.com/office/drawing/2014/main" id="{EA617F92-A93A-0EB5-D4D3-629E0E5BC4C4}"/>
                  </a:ext>
                </a:extLst>
              </p:cNvPr>
              <p:cNvSpPr>
                <a:spLocks noChangeArrowheads="1"/>
              </p:cNvSpPr>
              <p:nvPr userDrawn="1"/>
            </p:nvSpPr>
            <p:spPr bwMode="auto">
              <a:xfrm>
                <a:off x="361" y="1857"/>
                <a:ext cx="363" cy="406"/>
              </a:xfrm>
              <a:prstGeom prst="rect">
                <a:avLst/>
              </a:prstGeom>
              <a:solidFill>
                <a:schemeClr val="folHlink"/>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sz="2400">
                  <a:latin typeface="Times New Roman" panose="02020603050405020304" pitchFamily="18" charset="0"/>
                </a:endParaRPr>
              </a:p>
            </p:txBody>
          </p:sp>
          <p:sp>
            <p:nvSpPr>
              <p:cNvPr id="15" name="Rectangle 15">
                <a:extLst>
                  <a:ext uri="{FF2B5EF4-FFF2-40B4-BE49-F238E27FC236}">
                    <a16:creationId xmlns:a16="http://schemas.microsoft.com/office/drawing/2014/main" id="{C517A4E1-22DC-7F0D-658E-5AA623E82FE6}"/>
                  </a:ext>
                </a:extLst>
              </p:cNvPr>
              <p:cNvSpPr>
                <a:spLocks noChangeArrowheads="1"/>
              </p:cNvSpPr>
              <p:nvPr userDrawn="1"/>
            </p:nvSpPr>
            <p:spPr bwMode="auto">
              <a:xfrm>
                <a:off x="719" y="1857"/>
                <a:ext cx="368" cy="406"/>
              </a:xfrm>
              <a:prstGeom prst="rect">
                <a:avLst/>
              </a:prstGeom>
              <a:solidFill>
                <a:schemeClr val="accent2"/>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sz="2400">
                  <a:latin typeface="Times New Roman" panose="02020603050405020304" pitchFamily="18" charset="0"/>
                </a:endParaRPr>
              </a:p>
            </p:txBody>
          </p:sp>
        </p:grpSp>
      </p:grpSp>
      <p:sp>
        <p:nvSpPr>
          <p:cNvPr id="1403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4030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6" name="Rectangle 16">
            <a:extLst>
              <a:ext uri="{FF2B5EF4-FFF2-40B4-BE49-F238E27FC236}">
                <a16:creationId xmlns:a16="http://schemas.microsoft.com/office/drawing/2014/main" id="{EFBC1AE1-C4FA-F85F-C472-3871987B0F42}"/>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7" name="Rectangle 17">
            <a:extLst>
              <a:ext uri="{FF2B5EF4-FFF2-40B4-BE49-F238E27FC236}">
                <a16:creationId xmlns:a16="http://schemas.microsoft.com/office/drawing/2014/main" id="{475EDE8E-FE1B-C8E0-8AF6-A53227950FD9}"/>
              </a:ext>
            </a:extLst>
          </p:cNvPr>
          <p:cNvSpPr>
            <a:spLocks noGrp="1" noChangeArrowheads="1"/>
          </p:cNvSpPr>
          <p:nvPr>
            <p:ph type="ftr" sz="quarter" idx="11"/>
          </p:nvPr>
        </p:nvSpPr>
        <p:spPr/>
        <p:txBody>
          <a:bodyPr/>
          <a:lstStyle>
            <a:lvl1pPr>
              <a:defRPr/>
            </a:lvl1pPr>
          </a:lstStyle>
          <a:p>
            <a:pPr>
              <a:defRPr/>
            </a:pPr>
            <a:endParaRPr lang="en-US"/>
          </a:p>
        </p:txBody>
      </p:sp>
      <p:sp>
        <p:nvSpPr>
          <p:cNvPr id="18" name="Rectangle 18">
            <a:extLst>
              <a:ext uri="{FF2B5EF4-FFF2-40B4-BE49-F238E27FC236}">
                <a16:creationId xmlns:a16="http://schemas.microsoft.com/office/drawing/2014/main" id="{E1E10419-C88F-A1CF-FB68-D58C10B48BFA}"/>
              </a:ext>
            </a:extLst>
          </p:cNvPr>
          <p:cNvSpPr>
            <a:spLocks noGrp="1" noChangeArrowheads="1"/>
          </p:cNvSpPr>
          <p:nvPr>
            <p:ph type="sldNum" sz="quarter" idx="12"/>
          </p:nvPr>
        </p:nvSpPr>
        <p:spPr/>
        <p:txBody>
          <a:bodyPr/>
          <a:lstStyle>
            <a:lvl1pPr>
              <a:defRPr/>
            </a:lvl1pPr>
          </a:lstStyle>
          <a:p>
            <a:pPr>
              <a:defRPr/>
            </a:pPr>
            <a:fld id="{B6996557-32F0-1649-82A9-EFB3CAD760B1}" type="slidenum">
              <a:rPr lang="en-US" altLang="cs-CZ"/>
              <a:pPr>
                <a:defRPr/>
              </a:pPr>
              <a:t>‹#›</a:t>
            </a:fld>
            <a:endParaRPr lang="en-US" altLang="cs-CZ"/>
          </a:p>
        </p:txBody>
      </p:sp>
    </p:spTree>
    <p:extLst>
      <p:ext uri="{BB962C8B-B14F-4D97-AF65-F5344CB8AC3E}">
        <p14:creationId xmlns:p14="http://schemas.microsoft.com/office/powerpoint/2010/main" val="1952421740"/>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a:extLst>
              <a:ext uri="{FF2B5EF4-FFF2-40B4-BE49-F238E27FC236}">
                <a16:creationId xmlns:a16="http://schemas.microsoft.com/office/drawing/2014/main" id="{42698916-9A44-21DB-3D26-157F4D3FC26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4E48E0B-A798-BF54-882D-F05D2530A246}"/>
              </a:ext>
            </a:extLst>
          </p:cNvPr>
          <p:cNvSpPr>
            <a:spLocks noGrp="1" noChangeArrowheads="1"/>
          </p:cNvSpPr>
          <p:nvPr>
            <p:ph type="sldNum" sz="quarter" idx="11"/>
          </p:nvPr>
        </p:nvSpPr>
        <p:spPr>
          <a:ln/>
        </p:spPr>
        <p:txBody>
          <a:bodyPr/>
          <a:lstStyle>
            <a:lvl1pPr>
              <a:defRPr/>
            </a:lvl1pPr>
          </a:lstStyle>
          <a:p>
            <a:pPr>
              <a:defRPr/>
            </a:pPr>
            <a:fld id="{E91E8864-CC4B-0340-BAD4-2FBE5693C840}" type="slidenum">
              <a:rPr lang="en-US" altLang="cs-CZ"/>
              <a:pPr>
                <a:defRPr/>
              </a:pPr>
              <a:t>‹#›</a:t>
            </a:fld>
            <a:endParaRPr lang="en-US" altLang="cs-CZ"/>
          </a:p>
        </p:txBody>
      </p:sp>
      <p:sp>
        <p:nvSpPr>
          <p:cNvPr id="6" name="Rectangle 16">
            <a:extLst>
              <a:ext uri="{FF2B5EF4-FFF2-40B4-BE49-F238E27FC236}">
                <a16:creationId xmlns:a16="http://schemas.microsoft.com/office/drawing/2014/main" id="{49DAAD91-B067-A79E-2853-6C64CCCD6854}"/>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18828159"/>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2">
            <a:extLst>
              <a:ext uri="{FF2B5EF4-FFF2-40B4-BE49-F238E27FC236}">
                <a16:creationId xmlns:a16="http://schemas.microsoft.com/office/drawing/2014/main" id="{8856AD5E-5F97-5B46-64ED-B3C5AEA8E79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E6C2EAE7-1C80-B402-2055-96CC58DFBB1F}"/>
              </a:ext>
            </a:extLst>
          </p:cNvPr>
          <p:cNvSpPr>
            <a:spLocks noGrp="1" noChangeArrowheads="1"/>
          </p:cNvSpPr>
          <p:nvPr>
            <p:ph type="sldNum" sz="quarter" idx="11"/>
          </p:nvPr>
        </p:nvSpPr>
        <p:spPr>
          <a:ln/>
        </p:spPr>
        <p:txBody>
          <a:bodyPr/>
          <a:lstStyle>
            <a:lvl1pPr>
              <a:defRPr/>
            </a:lvl1pPr>
          </a:lstStyle>
          <a:p>
            <a:pPr>
              <a:defRPr/>
            </a:pPr>
            <a:fld id="{402C6793-2A3C-AF46-88C3-BE4A3FFD4A45}" type="slidenum">
              <a:rPr lang="en-US" altLang="cs-CZ"/>
              <a:pPr>
                <a:defRPr/>
              </a:pPr>
              <a:t>‹#›</a:t>
            </a:fld>
            <a:endParaRPr lang="en-US" altLang="cs-CZ"/>
          </a:p>
        </p:txBody>
      </p:sp>
      <p:sp>
        <p:nvSpPr>
          <p:cNvPr id="6" name="Rectangle 16">
            <a:extLst>
              <a:ext uri="{FF2B5EF4-FFF2-40B4-BE49-F238E27FC236}">
                <a16:creationId xmlns:a16="http://schemas.microsoft.com/office/drawing/2014/main" id="{607EFE7A-C917-FFBB-D9F1-B62DF956B25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743327"/>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2">
            <a:extLst>
              <a:ext uri="{FF2B5EF4-FFF2-40B4-BE49-F238E27FC236}">
                <a16:creationId xmlns:a16="http://schemas.microsoft.com/office/drawing/2014/main" id="{23F07D3B-ED2F-2DA8-68B8-9A40FE0C05D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78019236-12C2-1F47-7B71-2773917BD66A}"/>
              </a:ext>
            </a:extLst>
          </p:cNvPr>
          <p:cNvSpPr>
            <a:spLocks noGrp="1" noChangeArrowheads="1"/>
          </p:cNvSpPr>
          <p:nvPr>
            <p:ph type="sldNum" sz="quarter" idx="11"/>
          </p:nvPr>
        </p:nvSpPr>
        <p:spPr>
          <a:ln/>
        </p:spPr>
        <p:txBody>
          <a:bodyPr/>
          <a:lstStyle>
            <a:lvl1pPr>
              <a:defRPr/>
            </a:lvl1pPr>
          </a:lstStyle>
          <a:p>
            <a:pPr>
              <a:defRPr/>
            </a:pPr>
            <a:fld id="{AC0FC4A8-3EAF-3C41-8867-CBB266309229}" type="slidenum">
              <a:rPr lang="en-US" altLang="cs-CZ"/>
              <a:pPr>
                <a:defRPr/>
              </a:pPr>
              <a:t>‹#›</a:t>
            </a:fld>
            <a:endParaRPr lang="en-US" altLang="cs-CZ"/>
          </a:p>
        </p:txBody>
      </p:sp>
      <p:sp>
        <p:nvSpPr>
          <p:cNvPr id="7" name="Rectangle 16">
            <a:extLst>
              <a:ext uri="{FF2B5EF4-FFF2-40B4-BE49-F238E27FC236}">
                <a16:creationId xmlns:a16="http://schemas.microsoft.com/office/drawing/2014/main" id="{A3C9A05C-B23B-2146-6ED0-2B7951FCF32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6826208"/>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2">
            <a:extLst>
              <a:ext uri="{FF2B5EF4-FFF2-40B4-BE49-F238E27FC236}">
                <a16:creationId xmlns:a16="http://schemas.microsoft.com/office/drawing/2014/main" id="{00043DC7-5F18-5580-2B2F-28F34B51B4D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F7DF5314-BBD3-C656-3B46-900564CE4004}"/>
              </a:ext>
            </a:extLst>
          </p:cNvPr>
          <p:cNvSpPr>
            <a:spLocks noGrp="1" noChangeArrowheads="1"/>
          </p:cNvSpPr>
          <p:nvPr>
            <p:ph type="sldNum" sz="quarter" idx="11"/>
          </p:nvPr>
        </p:nvSpPr>
        <p:spPr>
          <a:ln/>
        </p:spPr>
        <p:txBody>
          <a:bodyPr/>
          <a:lstStyle>
            <a:lvl1pPr>
              <a:defRPr/>
            </a:lvl1pPr>
          </a:lstStyle>
          <a:p>
            <a:pPr>
              <a:defRPr/>
            </a:pPr>
            <a:fld id="{94B5D32F-7969-4A4C-90C7-301061BF9542}" type="slidenum">
              <a:rPr lang="en-US" altLang="cs-CZ"/>
              <a:pPr>
                <a:defRPr/>
              </a:pPr>
              <a:t>‹#›</a:t>
            </a:fld>
            <a:endParaRPr lang="en-US" altLang="cs-CZ"/>
          </a:p>
        </p:txBody>
      </p:sp>
      <p:sp>
        <p:nvSpPr>
          <p:cNvPr id="9" name="Rectangle 16">
            <a:extLst>
              <a:ext uri="{FF2B5EF4-FFF2-40B4-BE49-F238E27FC236}">
                <a16:creationId xmlns:a16="http://schemas.microsoft.com/office/drawing/2014/main" id="{9E0AE905-6CBC-2BAF-E27A-363A0E94C56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06252138"/>
      </p:ext>
    </p:extLst>
  </p:cSld>
  <p:clrMapOvr>
    <a:masterClrMapping/>
  </p:clrMapOvr>
  <p:transition>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2">
            <a:extLst>
              <a:ext uri="{FF2B5EF4-FFF2-40B4-BE49-F238E27FC236}">
                <a16:creationId xmlns:a16="http://schemas.microsoft.com/office/drawing/2014/main" id="{EFE848B4-2F3E-09CF-18BE-3398B40B215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E97A03C1-488F-085A-4DA7-3D4EB5F885F0}"/>
              </a:ext>
            </a:extLst>
          </p:cNvPr>
          <p:cNvSpPr>
            <a:spLocks noGrp="1" noChangeArrowheads="1"/>
          </p:cNvSpPr>
          <p:nvPr>
            <p:ph type="sldNum" sz="quarter" idx="11"/>
          </p:nvPr>
        </p:nvSpPr>
        <p:spPr>
          <a:ln/>
        </p:spPr>
        <p:txBody>
          <a:bodyPr/>
          <a:lstStyle>
            <a:lvl1pPr>
              <a:defRPr/>
            </a:lvl1pPr>
          </a:lstStyle>
          <a:p>
            <a:pPr>
              <a:defRPr/>
            </a:pPr>
            <a:fld id="{71399F70-8CCE-9E49-A409-07B28BE5AF32}" type="slidenum">
              <a:rPr lang="en-US" altLang="cs-CZ"/>
              <a:pPr>
                <a:defRPr/>
              </a:pPr>
              <a:t>‹#›</a:t>
            </a:fld>
            <a:endParaRPr lang="en-US" altLang="cs-CZ"/>
          </a:p>
        </p:txBody>
      </p:sp>
      <p:sp>
        <p:nvSpPr>
          <p:cNvPr id="5" name="Rectangle 16">
            <a:extLst>
              <a:ext uri="{FF2B5EF4-FFF2-40B4-BE49-F238E27FC236}">
                <a16:creationId xmlns:a16="http://schemas.microsoft.com/office/drawing/2014/main" id="{65270D07-400D-7C64-DA3F-FF8A436416A4}"/>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7532865"/>
      </p:ext>
    </p:extLst>
  </p:cSld>
  <p:clrMapOvr>
    <a:masterClrMapping/>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A2C40FE-B22B-9111-57A8-ACDEF2DDF95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54DB75EB-7F0B-DF7A-E382-B848999FFE32}"/>
              </a:ext>
            </a:extLst>
          </p:cNvPr>
          <p:cNvSpPr>
            <a:spLocks noGrp="1" noChangeArrowheads="1"/>
          </p:cNvSpPr>
          <p:nvPr>
            <p:ph type="sldNum" sz="quarter" idx="11"/>
          </p:nvPr>
        </p:nvSpPr>
        <p:spPr>
          <a:ln/>
        </p:spPr>
        <p:txBody>
          <a:bodyPr/>
          <a:lstStyle>
            <a:lvl1pPr>
              <a:defRPr/>
            </a:lvl1pPr>
          </a:lstStyle>
          <a:p>
            <a:pPr>
              <a:defRPr/>
            </a:pPr>
            <a:fld id="{1781BFC6-E509-0940-BBEC-BCFF71B5F577}" type="slidenum">
              <a:rPr lang="en-US" altLang="cs-CZ"/>
              <a:pPr>
                <a:defRPr/>
              </a:pPr>
              <a:t>‹#›</a:t>
            </a:fld>
            <a:endParaRPr lang="en-US" altLang="cs-CZ"/>
          </a:p>
        </p:txBody>
      </p:sp>
      <p:sp>
        <p:nvSpPr>
          <p:cNvPr id="4" name="Rectangle 16">
            <a:extLst>
              <a:ext uri="{FF2B5EF4-FFF2-40B4-BE49-F238E27FC236}">
                <a16:creationId xmlns:a16="http://schemas.microsoft.com/office/drawing/2014/main" id="{BC339623-43A1-F8D1-6FB7-80040925F8A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1011615"/>
      </p:ext>
    </p:extLst>
  </p:cSld>
  <p:clrMapOvr>
    <a:masterClrMapping/>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2">
            <a:extLst>
              <a:ext uri="{FF2B5EF4-FFF2-40B4-BE49-F238E27FC236}">
                <a16:creationId xmlns:a16="http://schemas.microsoft.com/office/drawing/2014/main" id="{2CA2E907-D111-6AA8-54CA-04FDBCEBB8D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04DD3F28-C2D4-77BE-C9DE-2B4AF78A410C}"/>
              </a:ext>
            </a:extLst>
          </p:cNvPr>
          <p:cNvSpPr>
            <a:spLocks noGrp="1" noChangeArrowheads="1"/>
          </p:cNvSpPr>
          <p:nvPr>
            <p:ph type="sldNum" sz="quarter" idx="11"/>
          </p:nvPr>
        </p:nvSpPr>
        <p:spPr>
          <a:ln/>
        </p:spPr>
        <p:txBody>
          <a:bodyPr/>
          <a:lstStyle>
            <a:lvl1pPr>
              <a:defRPr/>
            </a:lvl1pPr>
          </a:lstStyle>
          <a:p>
            <a:pPr>
              <a:defRPr/>
            </a:pPr>
            <a:fld id="{2F490BB5-A2A4-8C4D-85A7-B319A123211A}" type="slidenum">
              <a:rPr lang="en-US" altLang="cs-CZ"/>
              <a:pPr>
                <a:defRPr/>
              </a:pPr>
              <a:t>‹#›</a:t>
            </a:fld>
            <a:endParaRPr lang="en-US" altLang="cs-CZ"/>
          </a:p>
        </p:txBody>
      </p:sp>
      <p:sp>
        <p:nvSpPr>
          <p:cNvPr id="7" name="Rectangle 16">
            <a:extLst>
              <a:ext uri="{FF2B5EF4-FFF2-40B4-BE49-F238E27FC236}">
                <a16:creationId xmlns:a16="http://schemas.microsoft.com/office/drawing/2014/main" id="{12364546-CDAD-E7CE-9FD9-05AAE5FEE254}"/>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8063189"/>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060283799"/>
      </p:ext>
    </p:extLst>
  </p:cSld>
  <p:clrMapOvr>
    <a:masterClrMapping/>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2">
            <a:extLst>
              <a:ext uri="{FF2B5EF4-FFF2-40B4-BE49-F238E27FC236}">
                <a16:creationId xmlns:a16="http://schemas.microsoft.com/office/drawing/2014/main" id="{7005EBF7-0675-6CAF-86C3-07F02C66260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CC772AE-ADE2-476B-5401-39679D09E223}"/>
              </a:ext>
            </a:extLst>
          </p:cNvPr>
          <p:cNvSpPr>
            <a:spLocks noGrp="1" noChangeArrowheads="1"/>
          </p:cNvSpPr>
          <p:nvPr>
            <p:ph type="sldNum" sz="quarter" idx="11"/>
          </p:nvPr>
        </p:nvSpPr>
        <p:spPr>
          <a:ln/>
        </p:spPr>
        <p:txBody>
          <a:bodyPr/>
          <a:lstStyle>
            <a:lvl1pPr>
              <a:defRPr/>
            </a:lvl1pPr>
          </a:lstStyle>
          <a:p>
            <a:pPr>
              <a:defRPr/>
            </a:pPr>
            <a:fld id="{043CC71D-9F36-C04B-90C0-95962EFF7535}" type="slidenum">
              <a:rPr lang="en-US" altLang="cs-CZ"/>
              <a:pPr>
                <a:defRPr/>
              </a:pPr>
              <a:t>‹#›</a:t>
            </a:fld>
            <a:endParaRPr lang="en-US" altLang="cs-CZ"/>
          </a:p>
        </p:txBody>
      </p:sp>
      <p:sp>
        <p:nvSpPr>
          <p:cNvPr id="7" name="Rectangle 16">
            <a:extLst>
              <a:ext uri="{FF2B5EF4-FFF2-40B4-BE49-F238E27FC236}">
                <a16:creationId xmlns:a16="http://schemas.microsoft.com/office/drawing/2014/main" id="{904EB264-F867-80CF-AEFC-31DBB5FD295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4308968"/>
      </p:ext>
    </p:extLst>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a:extLst>
              <a:ext uri="{FF2B5EF4-FFF2-40B4-BE49-F238E27FC236}">
                <a16:creationId xmlns:a16="http://schemas.microsoft.com/office/drawing/2014/main" id="{49C85EA5-769C-F2AE-B661-00F3BDC8D75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829C3E6-8973-8CDD-ED49-F92C93B51A26}"/>
              </a:ext>
            </a:extLst>
          </p:cNvPr>
          <p:cNvSpPr>
            <a:spLocks noGrp="1" noChangeArrowheads="1"/>
          </p:cNvSpPr>
          <p:nvPr>
            <p:ph type="sldNum" sz="quarter" idx="11"/>
          </p:nvPr>
        </p:nvSpPr>
        <p:spPr>
          <a:ln/>
        </p:spPr>
        <p:txBody>
          <a:bodyPr/>
          <a:lstStyle>
            <a:lvl1pPr>
              <a:defRPr/>
            </a:lvl1pPr>
          </a:lstStyle>
          <a:p>
            <a:pPr>
              <a:defRPr/>
            </a:pPr>
            <a:fld id="{6FE18872-98A8-F84B-A78D-29C1E1C6DE6D}" type="slidenum">
              <a:rPr lang="en-US" altLang="cs-CZ"/>
              <a:pPr>
                <a:defRPr/>
              </a:pPr>
              <a:t>‹#›</a:t>
            </a:fld>
            <a:endParaRPr lang="en-US" altLang="cs-CZ"/>
          </a:p>
        </p:txBody>
      </p:sp>
      <p:sp>
        <p:nvSpPr>
          <p:cNvPr id="6" name="Rectangle 16">
            <a:extLst>
              <a:ext uri="{FF2B5EF4-FFF2-40B4-BE49-F238E27FC236}">
                <a16:creationId xmlns:a16="http://schemas.microsoft.com/office/drawing/2014/main" id="{166464B4-6D47-A637-D5E7-989191D91A1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7289749"/>
      </p:ext>
    </p:extLst>
  </p:cSld>
  <p:clrMapOvr>
    <a:masterClrMapping/>
  </p:clrMapOvr>
  <p:transition>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457200"/>
            <a:ext cx="2057400" cy="5410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457200"/>
            <a:ext cx="6019800" cy="5410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a:extLst>
              <a:ext uri="{FF2B5EF4-FFF2-40B4-BE49-F238E27FC236}">
                <a16:creationId xmlns:a16="http://schemas.microsoft.com/office/drawing/2014/main" id="{30177001-B8D0-D5FE-A58E-79FA0E0A946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A5DA1E0-ED42-3D48-DF07-F059089E85CF}"/>
              </a:ext>
            </a:extLst>
          </p:cNvPr>
          <p:cNvSpPr>
            <a:spLocks noGrp="1" noChangeArrowheads="1"/>
          </p:cNvSpPr>
          <p:nvPr>
            <p:ph type="sldNum" sz="quarter" idx="11"/>
          </p:nvPr>
        </p:nvSpPr>
        <p:spPr>
          <a:ln/>
        </p:spPr>
        <p:txBody>
          <a:bodyPr/>
          <a:lstStyle>
            <a:lvl1pPr>
              <a:defRPr/>
            </a:lvl1pPr>
          </a:lstStyle>
          <a:p>
            <a:pPr>
              <a:defRPr/>
            </a:pPr>
            <a:fld id="{8D2BECF3-39CA-0E40-8005-1EF48404D351}" type="slidenum">
              <a:rPr lang="en-US" altLang="cs-CZ"/>
              <a:pPr>
                <a:defRPr/>
              </a:pPr>
              <a:t>‹#›</a:t>
            </a:fld>
            <a:endParaRPr lang="en-US" altLang="cs-CZ"/>
          </a:p>
        </p:txBody>
      </p:sp>
      <p:sp>
        <p:nvSpPr>
          <p:cNvPr id="6" name="Rectangle 16">
            <a:extLst>
              <a:ext uri="{FF2B5EF4-FFF2-40B4-BE49-F238E27FC236}">
                <a16:creationId xmlns:a16="http://schemas.microsoft.com/office/drawing/2014/main" id="{ECAC7E53-70B9-77DA-AB94-E1D43DA6ABE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04891686"/>
      </p:ext>
    </p:extLst>
  </p:cSld>
  <p:clrMapOvr>
    <a:masterClrMapping/>
  </p:clrMapOvr>
  <p:transition>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3716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1981200"/>
            <a:ext cx="8229600" cy="3886200"/>
          </a:xfrm>
        </p:spPr>
        <p:txBody>
          <a:bodyPr/>
          <a:lstStyle/>
          <a:p>
            <a:pPr lvl="0"/>
            <a:endParaRPr lang="cs-CZ" noProof="0"/>
          </a:p>
        </p:txBody>
      </p:sp>
      <p:sp>
        <p:nvSpPr>
          <p:cNvPr id="4" name="Rectangle 2">
            <a:extLst>
              <a:ext uri="{FF2B5EF4-FFF2-40B4-BE49-F238E27FC236}">
                <a16:creationId xmlns:a16="http://schemas.microsoft.com/office/drawing/2014/main" id="{8B91C1A8-DEC8-422F-36E1-244A0B4D819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AAC2AA0-7B0B-2682-DCCC-0B05146745A3}"/>
              </a:ext>
            </a:extLst>
          </p:cNvPr>
          <p:cNvSpPr>
            <a:spLocks noGrp="1" noChangeArrowheads="1"/>
          </p:cNvSpPr>
          <p:nvPr>
            <p:ph type="sldNum" sz="quarter" idx="11"/>
          </p:nvPr>
        </p:nvSpPr>
        <p:spPr>
          <a:ln/>
        </p:spPr>
        <p:txBody>
          <a:bodyPr/>
          <a:lstStyle>
            <a:lvl1pPr>
              <a:defRPr/>
            </a:lvl1pPr>
          </a:lstStyle>
          <a:p>
            <a:pPr>
              <a:defRPr/>
            </a:pPr>
            <a:fld id="{DF81443E-588D-8E4D-8749-8504C429CF27}" type="slidenum">
              <a:rPr lang="en-US" altLang="cs-CZ"/>
              <a:pPr>
                <a:defRPr/>
              </a:pPr>
              <a:t>‹#›</a:t>
            </a:fld>
            <a:endParaRPr lang="en-US" altLang="cs-CZ"/>
          </a:p>
        </p:txBody>
      </p:sp>
      <p:sp>
        <p:nvSpPr>
          <p:cNvPr id="6" name="Rectangle 16">
            <a:extLst>
              <a:ext uri="{FF2B5EF4-FFF2-40B4-BE49-F238E27FC236}">
                <a16:creationId xmlns:a16="http://schemas.microsoft.com/office/drawing/2014/main" id="{0F8A09F2-916D-56A7-2F86-0CA1EDBE6B8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05691242"/>
      </p:ext>
    </p:extLst>
  </p:cSld>
  <p:clrMapOvr>
    <a:masterClrMapping/>
  </p:clrMapOvr>
  <p:transition>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6" descr="&quot;&quot;">
            <a:extLst>
              <a:ext uri="{FF2B5EF4-FFF2-40B4-BE49-F238E27FC236}">
                <a16:creationId xmlns:a16="http://schemas.microsoft.com/office/drawing/2014/main" id="{953E10BE-99DE-3FCF-65F4-0DC6F8058B1E}"/>
              </a:ext>
            </a:extLst>
          </p:cNvPr>
          <p:cNvSpPr/>
          <p:nvPr userDrawn="1"/>
        </p:nvSpPr>
        <p:spPr>
          <a:xfrm>
            <a:off x="5643563" y="3629025"/>
            <a:ext cx="1376362" cy="144463"/>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6" descr="&quot;&quot;">
            <a:extLst>
              <a:ext uri="{FF2B5EF4-FFF2-40B4-BE49-F238E27FC236}">
                <a16:creationId xmlns:a16="http://schemas.microsoft.com/office/drawing/2014/main" id="{D466B331-971E-3079-ECC0-329036423CF8}"/>
              </a:ext>
            </a:extLst>
          </p:cNvPr>
          <p:cNvSpPr/>
          <p:nvPr userDrawn="1"/>
        </p:nvSpPr>
        <p:spPr>
          <a:xfrm>
            <a:off x="7402513" y="3629025"/>
            <a:ext cx="1376362" cy="144463"/>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6" descr="&quot;&quot;">
            <a:extLst>
              <a:ext uri="{FF2B5EF4-FFF2-40B4-BE49-F238E27FC236}">
                <a16:creationId xmlns:a16="http://schemas.microsoft.com/office/drawing/2014/main" id="{EE4C1F63-3ACA-0C3F-B981-7BD7C58F8B88}"/>
              </a:ext>
            </a:extLst>
          </p:cNvPr>
          <p:cNvSpPr/>
          <p:nvPr userDrawn="1"/>
        </p:nvSpPr>
        <p:spPr>
          <a:xfrm>
            <a:off x="377825" y="3629025"/>
            <a:ext cx="1376363" cy="144463"/>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descr="&quot;&quot;">
            <a:extLst>
              <a:ext uri="{FF2B5EF4-FFF2-40B4-BE49-F238E27FC236}">
                <a16:creationId xmlns:a16="http://schemas.microsoft.com/office/drawing/2014/main" id="{4FBD0EF7-4D39-2257-E42E-60CB90E9C6D3}"/>
              </a:ext>
            </a:extLst>
          </p:cNvPr>
          <p:cNvSpPr/>
          <p:nvPr userDrawn="1"/>
        </p:nvSpPr>
        <p:spPr>
          <a:xfrm>
            <a:off x="2133600" y="3629025"/>
            <a:ext cx="1376363" cy="144463"/>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6" descr="&quot;&quot;">
            <a:extLst>
              <a:ext uri="{FF2B5EF4-FFF2-40B4-BE49-F238E27FC236}">
                <a16:creationId xmlns:a16="http://schemas.microsoft.com/office/drawing/2014/main" id="{EEE9AC95-B780-EBCF-5F15-AF109D091A16}"/>
              </a:ext>
            </a:extLst>
          </p:cNvPr>
          <p:cNvSpPr/>
          <p:nvPr userDrawn="1"/>
        </p:nvSpPr>
        <p:spPr>
          <a:xfrm>
            <a:off x="3883025" y="3629025"/>
            <a:ext cx="1377950" cy="144463"/>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cs-CZ" noProof="0"/>
              <a:t>Kliknutím lze upravit styl.</a:t>
            </a:r>
            <a:endParaRPr lang="en-US" noProof="0"/>
          </a:p>
        </p:txBody>
      </p:sp>
      <p:sp>
        <p:nvSpPr>
          <p:cNvPr id="5" name="Text Placeholder 8"/>
          <p:cNvSpPr>
            <a:spLocks noGrp="1"/>
          </p:cNvSpPr>
          <p:nvPr>
            <p:ph type="body" sz="quarter" idx="17"/>
          </p:nvPr>
        </p:nvSpPr>
        <p:spPr>
          <a:xfrm>
            <a:off x="323850" y="3971432"/>
            <a:ext cx="1485000" cy="360000"/>
          </a:xfrm>
        </p:spPr>
        <p:txBody>
          <a:bodyPr/>
          <a:lstStyle>
            <a:lvl1pPr marL="0" indent="0" algn="ctr">
              <a:buFont typeface="Arial" panose="020B0604020202020204" pitchFamily="34" charset="0"/>
              <a:buNone/>
              <a:defRPr sz="1350">
                <a:solidFill>
                  <a:schemeClr val="tx1">
                    <a:lumMod val="75000"/>
                    <a:lumOff val="25000"/>
                  </a:schemeClr>
                </a:solidFill>
                <a:latin typeface="+mj-lt"/>
              </a:defRPr>
            </a:lvl1pPr>
          </a:lstStyle>
          <a:p>
            <a:pPr lvl="0"/>
            <a:r>
              <a:rPr lang="cs-CZ" noProof="0"/>
              <a:t>Po kliknutí můžete upravovat styly textu v předloze.</a:t>
            </a:r>
          </a:p>
        </p:txBody>
      </p:sp>
      <p:sp>
        <p:nvSpPr>
          <p:cNvPr id="8" name="Text Placeholder 10"/>
          <p:cNvSpPr>
            <a:spLocks noGrp="1"/>
          </p:cNvSpPr>
          <p:nvPr>
            <p:ph type="body" sz="quarter" idx="18"/>
          </p:nvPr>
        </p:nvSpPr>
        <p:spPr>
          <a:xfrm>
            <a:off x="323850" y="4605832"/>
            <a:ext cx="1485000" cy="720000"/>
          </a:xfrm>
        </p:spPr>
        <p:txBody>
          <a:bodyPr/>
          <a:lstStyle>
            <a:lvl1pPr marL="0" indent="0" algn="ctr">
              <a:buNone/>
              <a:defRPr sz="1050">
                <a:solidFill>
                  <a:schemeClr val="tx1">
                    <a:lumMod val="75000"/>
                    <a:lumOff val="25000"/>
                  </a:schemeClr>
                </a:solidFill>
              </a:defRPr>
            </a:lvl1pPr>
          </a:lstStyle>
          <a:p>
            <a:pPr lvl="0"/>
            <a:r>
              <a:rPr lang="cs-CZ" noProof="0"/>
              <a:t>Po kliknutí můžete upravovat styly textu v předloze.</a:t>
            </a:r>
          </a:p>
        </p:txBody>
      </p:sp>
      <p:sp>
        <p:nvSpPr>
          <p:cNvPr id="9" name="Text Placeholder 8"/>
          <p:cNvSpPr>
            <a:spLocks noGrp="1"/>
          </p:cNvSpPr>
          <p:nvPr>
            <p:ph type="body" sz="quarter" idx="33"/>
          </p:nvPr>
        </p:nvSpPr>
        <p:spPr>
          <a:xfrm>
            <a:off x="2078888" y="3971432"/>
            <a:ext cx="1485000" cy="360000"/>
          </a:xfrm>
        </p:spPr>
        <p:txBody>
          <a:bodyPr/>
          <a:lstStyle>
            <a:lvl1pPr marL="0" indent="0" algn="ctr">
              <a:buFont typeface="Arial" panose="020B0604020202020204" pitchFamily="34" charset="0"/>
              <a:buNone/>
              <a:defRPr sz="1350">
                <a:solidFill>
                  <a:schemeClr val="tx1">
                    <a:lumMod val="75000"/>
                    <a:lumOff val="25000"/>
                  </a:schemeClr>
                </a:solidFill>
                <a:latin typeface="+mj-lt"/>
              </a:defRPr>
            </a:lvl1pPr>
          </a:lstStyle>
          <a:p>
            <a:pPr lvl="0"/>
            <a:r>
              <a:rPr lang="cs-CZ" noProof="0"/>
              <a:t>Po kliknutí můžete upravovat styly textu v předloze.</a:t>
            </a:r>
          </a:p>
        </p:txBody>
      </p:sp>
      <p:sp>
        <p:nvSpPr>
          <p:cNvPr id="10" name="Text Placeholder 10"/>
          <p:cNvSpPr>
            <a:spLocks noGrp="1"/>
          </p:cNvSpPr>
          <p:nvPr>
            <p:ph type="body" sz="quarter" idx="34"/>
          </p:nvPr>
        </p:nvSpPr>
        <p:spPr>
          <a:xfrm>
            <a:off x="2078888" y="4605832"/>
            <a:ext cx="1485000" cy="720000"/>
          </a:xfrm>
        </p:spPr>
        <p:txBody>
          <a:bodyPr/>
          <a:lstStyle>
            <a:lvl1pPr marL="0" indent="0" algn="ctr">
              <a:buNone/>
              <a:defRPr sz="1050">
                <a:solidFill>
                  <a:schemeClr val="tx1">
                    <a:lumMod val="75000"/>
                    <a:lumOff val="25000"/>
                  </a:schemeClr>
                </a:solidFill>
              </a:defRPr>
            </a:lvl1pPr>
          </a:lstStyle>
          <a:p>
            <a:pPr lvl="0"/>
            <a:r>
              <a:rPr lang="cs-CZ" noProof="0"/>
              <a:t>Po kliknutí můžete upravovat styly textu v předloze.</a:t>
            </a:r>
          </a:p>
        </p:txBody>
      </p:sp>
      <p:sp>
        <p:nvSpPr>
          <p:cNvPr id="11" name="Text Placeholder 8"/>
          <p:cNvSpPr>
            <a:spLocks noGrp="1"/>
          </p:cNvSpPr>
          <p:nvPr>
            <p:ph type="body" sz="quarter" idx="35"/>
          </p:nvPr>
        </p:nvSpPr>
        <p:spPr>
          <a:xfrm>
            <a:off x="3833925" y="3971432"/>
            <a:ext cx="1485000" cy="360000"/>
          </a:xfrm>
        </p:spPr>
        <p:txBody>
          <a:bodyPr/>
          <a:lstStyle>
            <a:lvl1pPr marL="0" indent="0" algn="ctr">
              <a:buFont typeface="Arial" panose="020B0604020202020204" pitchFamily="34" charset="0"/>
              <a:buNone/>
              <a:defRPr sz="1350">
                <a:solidFill>
                  <a:schemeClr val="tx1">
                    <a:lumMod val="75000"/>
                    <a:lumOff val="25000"/>
                  </a:schemeClr>
                </a:solidFill>
                <a:latin typeface="+mj-lt"/>
              </a:defRPr>
            </a:lvl1pPr>
          </a:lstStyle>
          <a:p>
            <a:pPr lvl="0"/>
            <a:r>
              <a:rPr lang="cs-CZ" noProof="0"/>
              <a:t>Po kliknutí můžete upravovat styly textu v předloze.</a:t>
            </a:r>
          </a:p>
        </p:txBody>
      </p:sp>
      <p:sp>
        <p:nvSpPr>
          <p:cNvPr id="12" name="Text Placeholder 10"/>
          <p:cNvSpPr>
            <a:spLocks noGrp="1"/>
          </p:cNvSpPr>
          <p:nvPr>
            <p:ph type="body" sz="quarter" idx="36"/>
          </p:nvPr>
        </p:nvSpPr>
        <p:spPr>
          <a:xfrm>
            <a:off x="3833925" y="4605832"/>
            <a:ext cx="1485000" cy="720000"/>
          </a:xfrm>
        </p:spPr>
        <p:txBody>
          <a:bodyPr/>
          <a:lstStyle>
            <a:lvl1pPr marL="0" indent="0" algn="ctr">
              <a:buNone/>
              <a:defRPr sz="1050">
                <a:solidFill>
                  <a:schemeClr val="tx1">
                    <a:lumMod val="75000"/>
                    <a:lumOff val="25000"/>
                  </a:schemeClr>
                </a:solidFill>
              </a:defRPr>
            </a:lvl1pPr>
          </a:lstStyle>
          <a:p>
            <a:pPr lvl="0"/>
            <a:r>
              <a:rPr lang="cs-CZ" noProof="0"/>
              <a:t>Po kliknutí můžete upravovat styly textu v předloze.</a:t>
            </a:r>
          </a:p>
        </p:txBody>
      </p:sp>
      <p:sp>
        <p:nvSpPr>
          <p:cNvPr id="13" name="Text Placeholder 8"/>
          <p:cNvSpPr>
            <a:spLocks noGrp="1"/>
          </p:cNvSpPr>
          <p:nvPr>
            <p:ph type="body" sz="quarter" idx="37"/>
          </p:nvPr>
        </p:nvSpPr>
        <p:spPr>
          <a:xfrm>
            <a:off x="5588962" y="3971432"/>
            <a:ext cx="1485000" cy="360000"/>
          </a:xfrm>
        </p:spPr>
        <p:txBody>
          <a:bodyPr/>
          <a:lstStyle>
            <a:lvl1pPr marL="0" indent="0" algn="ctr">
              <a:buFont typeface="Arial" panose="020B0604020202020204" pitchFamily="34" charset="0"/>
              <a:buNone/>
              <a:defRPr sz="1350">
                <a:solidFill>
                  <a:schemeClr val="tx1">
                    <a:lumMod val="75000"/>
                    <a:lumOff val="25000"/>
                  </a:schemeClr>
                </a:solidFill>
                <a:latin typeface="+mj-lt"/>
              </a:defRPr>
            </a:lvl1pPr>
          </a:lstStyle>
          <a:p>
            <a:pPr lvl="0"/>
            <a:r>
              <a:rPr lang="cs-CZ" noProof="0"/>
              <a:t>Po kliknutí můžete upravovat styly textu v předloze.</a:t>
            </a:r>
          </a:p>
        </p:txBody>
      </p:sp>
      <p:sp>
        <p:nvSpPr>
          <p:cNvPr id="14" name="Text Placeholder 10"/>
          <p:cNvSpPr>
            <a:spLocks noGrp="1"/>
          </p:cNvSpPr>
          <p:nvPr>
            <p:ph type="body" sz="quarter" idx="38"/>
          </p:nvPr>
        </p:nvSpPr>
        <p:spPr>
          <a:xfrm>
            <a:off x="5588962" y="4605832"/>
            <a:ext cx="1485000" cy="720000"/>
          </a:xfrm>
        </p:spPr>
        <p:txBody>
          <a:bodyPr/>
          <a:lstStyle>
            <a:lvl1pPr marL="0" indent="0" algn="ctr">
              <a:buNone/>
              <a:defRPr sz="1050">
                <a:solidFill>
                  <a:schemeClr val="tx1">
                    <a:lumMod val="75000"/>
                    <a:lumOff val="25000"/>
                  </a:schemeClr>
                </a:solidFill>
              </a:defRPr>
            </a:lvl1pPr>
          </a:lstStyle>
          <a:p>
            <a:pPr lvl="0"/>
            <a:r>
              <a:rPr lang="cs-CZ" noProof="0"/>
              <a:t>Po kliknutí můžete upravovat styly textu v předloze.</a:t>
            </a:r>
          </a:p>
        </p:txBody>
      </p:sp>
      <p:sp>
        <p:nvSpPr>
          <p:cNvPr id="15" name="Text Placeholder 8"/>
          <p:cNvSpPr>
            <a:spLocks noGrp="1"/>
          </p:cNvSpPr>
          <p:nvPr>
            <p:ph type="body" sz="quarter" idx="39"/>
          </p:nvPr>
        </p:nvSpPr>
        <p:spPr>
          <a:xfrm>
            <a:off x="7344000" y="3971432"/>
            <a:ext cx="1485000" cy="360000"/>
          </a:xfrm>
        </p:spPr>
        <p:txBody>
          <a:bodyPr/>
          <a:lstStyle>
            <a:lvl1pPr marL="0" indent="0" algn="ctr">
              <a:buFont typeface="Arial" panose="020B0604020202020204" pitchFamily="34" charset="0"/>
              <a:buNone/>
              <a:defRPr sz="1350">
                <a:solidFill>
                  <a:schemeClr val="tx1">
                    <a:lumMod val="75000"/>
                    <a:lumOff val="25000"/>
                  </a:schemeClr>
                </a:solidFill>
                <a:latin typeface="+mj-lt"/>
              </a:defRPr>
            </a:lvl1pPr>
          </a:lstStyle>
          <a:p>
            <a:pPr lvl="0"/>
            <a:r>
              <a:rPr lang="cs-CZ" noProof="0"/>
              <a:t>Po kliknutí můžete upravovat styly textu v předloze.</a:t>
            </a:r>
          </a:p>
        </p:txBody>
      </p:sp>
      <p:sp>
        <p:nvSpPr>
          <p:cNvPr id="16" name="Text Placeholder 10"/>
          <p:cNvSpPr>
            <a:spLocks noGrp="1"/>
          </p:cNvSpPr>
          <p:nvPr>
            <p:ph type="body" sz="quarter" idx="40"/>
          </p:nvPr>
        </p:nvSpPr>
        <p:spPr>
          <a:xfrm>
            <a:off x="7344000" y="4605832"/>
            <a:ext cx="1485000" cy="720000"/>
          </a:xfrm>
        </p:spPr>
        <p:txBody>
          <a:bodyPr/>
          <a:lstStyle>
            <a:lvl1pPr marL="0" indent="0" algn="ctr">
              <a:buNone/>
              <a:defRPr sz="1050">
                <a:solidFill>
                  <a:schemeClr val="tx1">
                    <a:lumMod val="75000"/>
                    <a:lumOff val="25000"/>
                  </a:schemeClr>
                </a:solidFill>
              </a:defRPr>
            </a:lvl1pPr>
          </a:lstStyle>
          <a:p>
            <a:pPr lvl="0"/>
            <a:r>
              <a:rPr lang="cs-CZ" noProof="0"/>
              <a:t>Po kliknutí můžete upravovat styly textu v předloze.</a:t>
            </a:r>
          </a:p>
        </p:txBody>
      </p:sp>
      <p:sp>
        <p:nvSpPr>
          <p:cNvPr id="17" name="Picture Placeholder 15"/>
          <p:cNvSpPr>
            <a:spLocks noGrp="1"/>
          </p:cNvSpPr>
          <p:nvPr>
            <p:ph type="pic" sz="quarter" idx="41"/>
          </p:nvPr>
        </p:nvSpPr>
        <p:spPr>
          <a:xfrm>
            <a:off x="512850" y="1981486"/>
            <a:ext cx="1107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cs-CZ" noProof="0"/>
              <a:t>Kliknutím na ikonu přidáte obrázek.</a:t>
            </a:r>
            <a:endParaRPr lang="en-US" noProof="0" dirty="0"/>
          </a:p>
        </p:txBody>
      </p:sp>
      <p:sp>
        <p:nvSpPr>
          <p:cNvPr id="18" name="Picture Placeholder 15"/>
          <p:cNvSpPr>
            <a:spLocks noGrp="1"/>
          </p:cNvSpPr>
          <p:nvPr>
            <p:ph type="pic" sz="quarter" idx="42"/>
          </p:nvPr>
        </p:nvSpPr>
        <p:spPr>
          <a:xfrm>
            <a:off x="2267888" y="1981486"/>
            <a:ext cx="1107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cs-CZ" noProof="0"/>
              <a:t>Kliknutím na ikonu přidáte obrázek.</a:t>
            </a:r>
            <a:endParaRPr lang="en-US" noProof="0" dirty="0"/>
          </a:p>
        </p:txBody>
      </p:sp>
      <p:sp>
        <p:nvSpPr>
          <p:cNvPr id="19" name="Picture Placeholder 15"/>
          <p:cNvSpPr>
            <a:spLocks noGrp="1"/>
          </p:cNvSpPr>
          <p:nvPr>
            <p:ph type="pic" sz="quarter" idx="43"/>
          </p:nvPr>
        </p:nvSpPr>
        <p:spPr>
          <a:xfrm>
            <a:off x="4022925" y="1981486"/>
            <a:ext cx="1107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cs-CZ" noProof="0"/>
              <a:t>Kliknutím na ikonu přidáte obrázek.</a:t>
            </a:r>
            <a:endParaRPr lang="en-US" noProof="0" dirty="0"/>
          </a:p>
        </p:txBody>
      </p:sp>
      <p:sp>
        <p:nvSpPr>
          <p:cNvPr id="20" name="Picture Placeholder 15"/>
          <p:cNvSpPr>
            <a:spLocks noGrp="1"/>
          </p:cNvSpPr>
          <p:nvPr>
            <p:ph type="pic" sz="quarter" idx="44"/>
          </p:nvPr>
        </p:nvSpPr>
        <p:spPr>
          <a:xfrm>
            <a:off x="5777962" y="1981486"/>
            <a:ext cx="1107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cs-CZ" noProof="0"/>
              <a:t>Kliknutím na ikonu přidáte obrázek.</a:t>
            </a:r>
            <a:endParaRPr lang="en-US" noProof="0" dirty="0"/>
          </a:p>
        </p:txBody>
      </p:sp>
      <p:sp>
        <p:nvSpPr>
          <p:cNvPr id="21" name="Picture Placeholder 15"/>
          <p:cNvSpPr>
            <a:spLocks noGrp="1"/>
          </p:cNvSpPr>
          <p:nvPr>
            <p:ph type="pic" sz="quarter" idx="45"/>
          </p:nvPr>
        </p:nvSpPr>
        <p:spPr>
          <a:xfrm>
            <a:off x="7533000" y="1981486"/>
            <a:ext cx="1107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tIns="0" rIns="180000" bIns="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cs-CZ" noProof="0"/>
              <a:t>Kliknutím na ikonu přidáte obrázek.</a:t>
            </a:r>
            <a:endParaRPr lang="en-US" noProof="0" dirty="0"/>
          </a:p>
        </p:txBody>
      </p:sp>
      <p:sp>
        <p:nvSpPr>
          <p:cNvPr id="22" name="Text Placeholder 5"/>
          <p:cNvSpPr>
            <a:spLocks noGrp="1"/>
          </p:cNvSpPr>
          <p:nvPr>
            <p:ph type="body" sz="quarter" idx="32"/>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cs-CZ" noProof="0"/>
              <a:t>Po kliknutí můžete upravovat styly textu v předloze.</a:t>
            </a:r>
          </a:p>
        </p:txBody>
      </p:sp>
      <p:sp>
        <p:nvSpPr>
          <p:cNvPr id="24" name="Footer Placeholder 5">
            <a:extLst>
              <a:ext uri="{FF2B5EF4-FFF2-40B4-BE49-F238E27FC236}">
                <a16:creationId xmlns:a16="http://schemas.microsoft.com/office/drawing/2014/main" id="{AB96B62E-01CA-A7A0-1E35-B244F7C64471}"/>
              </a:ext>
            </a:extLst>
          </p:cNvPr>
          <p:cNvSpPr>
            <a:spLocks noGrp="1"/>
          </p:cNvSpPr>
          <p:nvPr>
            <p:ph type="ftr" sz="quarter" idx="46"/>
          </p:nvPr>
        </p:nvSpPr>
        <p:spPr>
          <a:xfrm>
            <a:off x="5318125" y="6488113"/>
            <a:ext cx="3086100" cy="206375"/>
          </a:xfrm>
        </p:spPr>
        <p:txBody>
          <a:bodyPr/>
          <a:lstStyle>
            <a:lvl1pPr>
              <a:defRPr>
                <a:solidFill>
                  <a:schemeClr val="tx1">
                    <a:lumMod val="75000"/>
                    <a:lumOff val="25000"/>
                  </a:schemeClr>
                </a:solidFill>
              </a:defRPr>
            </a:lvl1pPr>
          </a:lstStyle>
          <a:p>
            <a:pPr>
              <a:defRPr/>
            </a:pPr>
            <a:endParaRPr lang="en-US"/>
          </a:p>
        </p:txBody>
      </p:sp>
      <p:sp>
        <p:nvSpPr>
          <p:cNvPr id="25" name="Slide Number Placeholder 6">
            <a:extLst>
              <a:ext uri="{FF2B5EF4-FFF2-40B4-BE49-F238E27FC236}">
                <a16:creationId xmlns:a16="http://schemas.microsoft.com/office/drawing/2014/main" id="{4653EB46-A567-2823-C80D-344D373EE061}"/>
              </a:ext>
            </a:extLst>
          </p:cNvPr>
          <p:cNvSpPr>
            <a:spLocks noGrp="1"/>
          </p:cNvSpPr>
          <p:nvPr>
            <p:ph type="sldNum" sz="quarter" idx="47"/>
          </p:nvPr>
        </p:nvSpPr>
        <p:spPr/>
        <p:txBody>
          <a:bodyPr/>
          <a:lstStyle>
            <a:lvl1pPr>
              <a:defRPr>
                <a:solidFill>
                  <a:schemeClr val="tx1">
                    <a:lumMod val="75000"/>
                    <a:lumOff val="25000"/>
                  </a:schemeClr>
                </a:solidFill>
              </a:defRPr>
            </a:lvl1pPr>
          </a:lstStyle>
          <a:p>
            <a:pPr>
              <a:defRPr/>
            </a:pPr>
            <a:fld id="{BBD889F9-E977-2548-9FCD-35C15D9E1CDC}" type="slidenum">
              <a:rPr lang="en-US"/>
              <a:pPr>
                <a:defRPr/>
              </a:pPr>
              <a:t>‹#›</a:t>
            </a:fld>
            <a:endParaRPr lang="en-US" dirty="0"/>
          </a:p>
        </p:txBody>
      </p:sp>
    </p:spTree>
    <p:extLst>
      <p:ext uri="{BB962C8B-B14F-4D97-AF65-F5344CB8AC3E}">
        <p14:creationId xmlns:p14="http://schemas.microsoft.com/office/powerpoint/2010/main" val="192720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Tree>
    <p:extLst>
      <p:ext uri="{BB962C8B-B14F-4D97-AF65-F5344CB8AC3E}">
        <p14:creationId xmlns:p14="http://schemas.microsoft.com/office/powerpoint/2010/main" val="4152018288"/>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2124075" y="2492375"/>
            <a:ext cx="3205163"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81638" y="2492375"/>
            <a:ext cx="3205162"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359447628"/>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835248269"/>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Tree>
    <p:extLst>
      <p:ext uri="{BB962C8B-B14F-4D97-AF65-F5344CB8AC3E}">
        <p14:creationId xmlns:p14="http://schemas.microsoft.com/office/powerpoint/2010/main" val="896627688"/>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250978"/>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extLst>
      <p:ext uri="{BB962C8B-B14F-4D97-AF65-F5344CB8AC3E}">
        <p14:creationId xmlns:p14="http://schemas.microsoft.com/office/powerpoint/2010/main" val="460957138"/>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extLst>
      <p:ext uri="{BB962C8B-B14F-4D97-AF65-F5344CB8AC3E}">
        <p14:creationId xmlns:p14="http://schemas.microsoft.com/office/powerpoint/2010/main" val="2412800399"/>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6CF99D-4DEA-5744-6277-F1D982166461}"/>
              </a:ext>
            </a:extLst>
          </p:cNvPr>
          <p:cNvSpPr>
            <a:spLocks noGrp="1" noChangeArrowheads="1"/>
          </p:cNvSpPr>
          <p:nvPr>
            <p:ph type="title"/>
          </p:nvPr>
        </p:nvSpPr>
        <p:spPr bwMode="auto">
          <a:xfrm>
            <a:off x="1619250" y="476250"/>
            <a:ext cx="72739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a:t>Hlav</a:t>
            </a:r>
            <a:r>
              <a:rPr lang="cs-CZ" altLang="cs-CZ"/>
              <a:t>ní nadpis</a:t>
            </a:r>
          </a:p>
        </p:txBody>
      </p:sp>
      <p:sp>
        <p:nvSpPr>
          <p:cNvPr id="1027" name="Rectangle 3">
            <a:extLst>
              <a:ext uri="{FF2B5EF4-FFF2-40B4-BE49-F238E27FC236}">
                <a16:creationId xmlns:a16="http://schemas.microsoft.com/office/drawing/2014/main" id="{9AB7BFCB-E9B2-0AE4-D4FF-F42E3A97BDE6}"/>
              </a:ext>
            </a:extLst>
          </p:cNvPr>
          <p:cNvSpPr>
            <a:spLocks noGrp="1" noChangeArrowheads="1"/>
          </p:cNvSpPr>
          <p:nvPr>
            <p:ph type="body" idx="1"/>
          </p:nvPr>
        </p:nvSpPr>
        <p:spPr bwMode="auto">
          <a:xfrm>
            <a:off x="2124075" y="2492375"/>
            <a:ext cx="6562725"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484309"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transition>
    <p:cover/>
  </p:transition>
  <p:txStyles>
    <p:titleStyle>
      <a:lvl1pPr algn="r" rtl="0" eaLnBrk="0" fontAlgn="base" hangingPunct="0">
        <a:spcBef>
          <a:spcPct val="0"/>
        </a:spcBef>
        <a:spcAft>
          <a:spcPct val="0"/>
        </a:spcAft>
        <a:defRPr sz="2500">
          <a:solidFill>
            <a:schemeClr val="bg1"/>
          </a:solidFill>
          <a:latin typeface="+mj-lt"/>
          <a:ea typeface="+mj-ea"/>
          <a:cs typeface="+mj-cs"/>
        </a:defRPr>
      </a:lvl1pPr>
      <a:lvl2pPr algn="r" rtl="0" eaLnBrk="0" fontAlgn="base" hangingPunct="0">
        <a:spcBef>
          <a:spcPct val="0"/>
        </a:spcBef>
        <a:spcAft>
          <a:spcPct val="0"/>
        </a:spcAft>
        <a:defRPr sz="2500">
          <a:solidFill>
            <a:schemeClr val="bg1"/>
          </a:solidFill>
          <a:latin typeface="Arial" charset="0"/>
          <a:cs typeface="Arial" charset="0"/>
        </a:defRPr>
      </a:lvl2pPr>
      <a:lvl3pPr algn="r" rtl="0" eaLnBrk="0" fontAlgn="base" hangingPunct="0">
        <a:spcBef>
          <a:spcPct val="0"/>
        </a:spcBef>
        <a:spcAft>
          <a:spcPct val="0"/>
        </a:spcAft>
        <a:defRPr sz="2500">
          <a:solidFill>
            <a:schemeClr val="bg1"/>
          </a:solidFill>
          <a:latin typeface="Arial" charset="0"/>
          <a:cs typeface="Arial" charset="0"/>
        </a:defRPr>
      </a:lvl3pPr>
      <a:lvl4pPr algn="r" rtl="0" eaLnBrk="0" fontAlgn="base" hangingPunct="0">
        <a:spcBef>
          <a:spcPct val="0"/>
        </a:spcBef>
        <a:spcAft>
          <a:spcPct val="0"/>
        </a:spcAft>
        <a:defRPr sz="2500">
          <a:solidFill>
            <a:schemeClr val="bg1"/>
          </a:solidFill>
          <a:latin typeface="Arial" charset="0"/>
          <a:cs typeface="Arial" charset="0"/>
        </a:defRPr>
      </a:lvl4pPr>
      <a:lvl5pPr algn="r" rtl="0" eaLnBrk="0" fontAlgn="base" hangingPunct="0">
        <a:spcBef>
          <a:spcPct val="0"/>
        </a:spcBef>
        <a:spcAft>
          <a:spcPct val="0"/>
        </a:spcAft>
        <a:defRPr sz="2500">
          <a:solidFill>
            <a:schemeClr val="bg1"/>
          </a:solidFill>
          <a:latin typeface="Arial" charset="0"/>
          <a:cs typeface="Arial" charset="0"/>
        </a:defRPr>
      </a:lvl5pPr>
      <a:lvl6pPr marL="457200" algn="r" rtl="0" fontAlgn="base">
        <a:spcBef>
          <a:spcPct val="0"/>
        </a:spcBef>
        <a:spcAft>
          <a:spcPct val="0"/>
        </a:spcAft>
        <a:defRPr sz="2500">
          <a:solidFill>
            <a:schemeClr val="bg1"/>
          </a:solidFill>
          <a:latin typeface="Arial" charset="0"/>
          <a:cs typeface="Arial" charset="0"/>
        </a:defRPr>
      </a:lvl6pPr>
      <a:lvl7pPr marL="914400" algn="r" rtl="0" fontAlgn="base">
        <a:spcBef>
          <a:spcPct val="0"/>
        </a:spcBef>
        <a:spcAft>
          <a:spcPct val="0"/>
        </a:spcAft>
        <a:defRPr sz="2500">
          <a:solidFill>
            <a:schemeClr val="bg1"/>
          </a:solidFill>
          <a:latin typeface="Arial" charset="0"/>
          <a:cs typeface="Arial" charset="0"/>
        </a:defRPr>
      </a:lvl7pPr>
      <a:lvl8pPr marL="1371600" algn="r" rtl="0" fontAlgn="base">
        <a:spcBef>
          <a:spcPct val="0"/>
        </a:spcBef>
        <a:spcAft>
          <a:spcPct val="0"/>
        </a:spcAft>
        <a:defRPr sz="2500">
          <a:solidFill>
            <a:schemeClr val="bg1"/>
          </a:solidFill>
          <a:latin typeface="Arial" charset="0"/>
          <a:cs typeface="Arial" charset="0"/>
        </a:defRPr>
      </a:lvl8pPr>
      <a:lvl9pPr marL="1828800" algn="r" rtl="0" fontAlgn="base">
        <a:spcBef>
          <a:spcPct val="0"/>
        </a:spcBef>
        <a:spcAft>
          <a:spcPct val="0"/>
        </a:spcAft>
        <a:defRPr sz="25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23E45A6E-734A-C8F3-737A-B0C208282F2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ea typeface="+mn-ea"/>
              </a:defRPr>
            </a:lvl1pPr>
          </a:lstStyle>
          <a:p>
            <a:pPr>
              <a:defRPr/>
            </a:pPr>
            <a:endParaRPr lang="en-US"/>
          </a:p>
        </p:txBody>
      </p:sp>
      <p:sp>
        <p:nvSpPr>
          <p:cNvPr id="139267" name="Rectangle 3">
            <a:extLst>
              <a:ext uri="{FF2B5EF4-FFF2-40B4-BE49-F238E27FC236}">
                <a16:creationId xmlns:a16="http://schemas.microsoft.com/office/drawing/2014/main" id="{D3EFECC0-7E53-0304-DFAF-24C39154D46F}"/>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604020202020204" pitchFamily="34" charset="0"/>
              </a:defRPr>
            </a:lvl1pPr>
          </a:lstStyle>
          <a:p>
            <a:pPr>
              <a:defRPr/>
            </a:pPr>
            <a:fld id="{1993D92C-1CAA-F347-B7A3-89373C07B939}" type="slidenum">
              <a:rPr lang="en-US" altLang="cs-CZ"/>
              <a:pPr>
                <a:defRPr/>
              </a:pPr>
              <a:t>‹#›</a:t>
            </a:fld>
            <a:endParaRPr lang="en-US" altLang="cs-CZ"/>
          </a:p>
        </p:txBody>
      </p:sp>
      <p:grpSp>
        <p:nvGrpSpPr>
          <p:cNvPr id="2052" name="Group 4">
            <a:extLst>
              <a:ext uri="{FF2B5EF4-FFF2-40B4-BE49-F238E27FC236}">
                <a16:creationId xmlns:a16="http://schemas.microsoft.com/office/drawing/2014/main" id="{267A375C-E632-2BAA-341F-58A490ECE481}"/>
              </a:ext>
            </a:extLst>
          </p:cNvPr>
          <p:cNvGrpSpPr>
            <a:grpSpLocks/>
          </p:cNvGrpSpPr>
          <p:nvPr/>
        </p:nvGrpSpPr>
        <p:grpSpPr bwMode="auto">
          <a:xfrm>
            <a:off x="0" y="0"/>
            <a:ext cx="9144000" cy="546100"/>
            <a:chOff x="0" y="0"/>
            <a:chExt cx="5760" cy="344"/>
          </a:xfrm>
        </p:grpSpPr>
        <p:sp>
          <p:nvSpPr>
            <p:cNvPr id="2056" name="Rectangle 5">
              <a:extLst>
                <a:ext uri="{FF2B5EF4-FFF2-40B4-BE49-F238E27FC236}">
                  <a16:creationId xmlns:a16="http://schemas.microsoft.com/office/drawing/2014/main" id="{40F371CA-847E-9610-D753-634C6170F154}"/>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p:spPr>
          <p:txBody>
            <a:bodyPr wrap="none" anchor="ct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cs-CZ" sz="2400">
                <a:latin typeface="Times New Roman" panose="02020603050405020304" pitchFamily="18" charset="0"/>
              </a:endParaRPr>
            </a:p>
          </p:txBody>
        </p:sp>
        <p:sp>
          <p:nvSpPr>
            <p:cNvPr id="2057" name="Rectangle 6">
              <a:extLst>
                <a:ext uri="{FF2B5EF4-FFF2-40B4-BE49-F238E27FC236}">
                  <a16:creationId xmlns:a16="http://schemas.microsoft.com/office/drawing/2014/main" id="{3B2EF2AE-40E7-D9C1-7CB3-8CE6EC97E72C}"/>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sz="2400">
                <a:latin typeface="Times New Roman" panose="02020603050405020304" pitchFamily="18" charset="0"/>
              </a:endParaRPr>
            </a:p>
          </p:txBody>
        </p:sp>
        <p:sp>
          <p:nvSpPr>
            <p:cNvPr id="2058" name="Rectangle 7">
              <a:extLst>
                <a:ext uri="{FF2B5EF4-FFF2-40B4-BE49-F238E27FC236}">
                  <a16:creationId xmlns:a16="http://schemas.microsoft.com/office/drawing/2014/main" id="{066A7179-69E6-1C10-2179-39CEAD7D19AE}"/>
                </a:ext>
              </a:extLst>
            </p:cNvPr>
            <p:cNvSpPr>
              <a:spLocks noChangeArrowheads="1"/>
            </p:cNvSpPr>
            <p:nvPr/>
          </p:nvSpPr>
          <p:spPr bwMode="auto">
            <a:xfrm>
              <a:off x="258" y="85"/>
              <a:ext cx="87" cy="89"/>
            </a:xfrm>
            <a:prstGeom prst="rect">
              <a:avLst/>
            </a:prstGeom>
            <a:solidFill>
              <a:schemeClr val="folHlink"/>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a:solidFill>
                  <a:schemeClr val="hlink"/>
                </a:solidFill>
              </a:endParaRPr>
            </a:p>
          </p:txBody>
        </p:sp>
        <p:sp>
          <p:nvSpPr>
            <p:cNvPr id="2059" name="Rectangle 8">
              <a:extLst>
                <a:ext uri="{FF2B5EF4-FFF2-40B4-BE49-F238E27FC236}">
                  <a16:creationId xmlns:a16="http://schemas.microsoft.com/office/drawing/2014/main" id="{E03849B1-CDF6-6561-05A8-EEC5AEA1DFEF}"/>
                </a:ext>
              </a:extLst>
            </p:cNvPr>
            <p:cNvSpPr>
              <a:spLocks noChangeArrowheads="1"/>
            </p:cNvSpPr>
            <p:nvPr/>
          </p:nvSpPr>
          <p:spPr bwMode="auto">
            <a:xfrm>
              <a:off x="345" y="0"/>
              <a:ext cx="88" cy="87"/>
            </a:xfrm>
            <a:prstGeom prst="rect">
              <a:avLst/>
            </a:prstGeom>
            <a:solidFill>
              <a:schemeClr val="folHlink"/>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a:solidFill>
                  <a:schemeClr val="hlink"/>
                </a:solidFill>
              </a:endParaRPr>
            </a:p>
          </p:txBody>
        </p:sp>
        <p:sp>
          <p:nvSpPr>
            <p:cNvPr id="2060" name="Rectangle 9">
              <a:extLst>
                <a:ext uri="{FF2B5EF4-FFF2-40B4-BE49-F238E27FC236}">
                  <a16:creationId xmlns:a16="http://schemas.microsoft.com/office/drawing/2014/main" id="{34009D26-6675-4BF7-79CB-7261AE13271F}"/>
                </a:ext>
              </a:extLst>
            </p:cNvPr>
            <p:cNvSpPr>
              <a:spLocks noChangeArrowheads="1"/>
            </p:cNvSpPr>
            <p:nvPr/>
          </p:nvSpPr>
          <p:spPr bwMode="auto">
            <a:xfrm>
              <a:off x="345" y="85"/>
              <a:ext cx="88" cy="89"/>
            </a:xfrm>
            <a:prstGeom prst="rect">
              <a:avLst/>
            </a:prstGeom>
            <a:solidFill>
              <a:schemeClr val="accent2"/>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a:solidFill>
                  <a:schemeClr val="accent2"/>
                </a:solidFill>
              </a:endParaRPr>
            </a:p>
          </p:txBody>
        </p:sp>
        <p:sp>
          <p:nvSpPr>
            <p:cNvPr id="2061" name="Rectangle 10">
              <a:extLst>
                <a:ext uri="{FF2B5EF4-FFF2-40B4-BE49-F238E27FC236}">
                  <a16:creationId xmlns:a16="http://schemas.microsoft.com/office/drawing/2014/main" id="{5E0BD28F-0C7E-8129-13D2-6149212D5E4C}"/>
                </a:ext>
              </a:extLst>
            </p:cNvPr>
            <p:cNvSpPr>
              <a:spLocks noChangeArrowheads="1"/>
            </p:cNvSpPr>
            <p:nvPr/>
          </p:nvSpPr>
          <p:spPr bwMode="auto">
            <a:xfrm>
              <a:off x="173" y="173"/>
              <a:ext cx="86" cy="87"/>
            </a:xfrm>
            <a:prstGeom prst="rect">
              <a:avLst/>
            </a:prstGeom>
            <a:solidFill>
              <a:schemeClr val="folHlink"/>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a:solidFill>
                  <a:schemeClr val="hlink"/>
                </a:solidFill>
              </a:endParaRPr>
            </a:p>
          </p:txBody>
        </p:sp>
        <p:sp>
          <p:nvSpPr>
            <p:cNvPr id="2062" name="Rectangle 11">
              <a:extLst>
                <a:ext uri="{FF2B5EF4-FFF2-40B4-BE49-F238E27FC236}">
                  <a16:creationId xmlns:a16="http://schemas.microsoft.com/office/drawing/2014/main" id="{069A2F99-AA54-9F5B-45C4-299DF4ADEF45}"/>
                </a:ext>
              </a:extLst>
            </p:cNvPr>
            <p:cNvSpPr>
              <a:spLocks noChangeArrowheads="1"/>
            </p:cNvSpPr>
            <p:nvPr/>
          </p:nvSpPr>
          <p:spPr bwMode="auto">
            <a:xfrm>
              <a:off x="83" y="86"/>
              <a:ext cx="89" cy="87"/>
            </a:xfrm>
            <a:prstGeom prst="rect">
              <a:avLst/>
            </a:prstGeom>
            <a:solidFill>
              <a:schemeClr val="bg2"/>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sz="2400">
                <a:latin typeface="Times New Roman" panose="02020603050405020304" pitchFamily="18" charset="0"/>
              </a:endParaRPr>
            </a:p>
          </p:txBody>
        </p:sp>
        <p:sp>
          <p:nvSpPr>
            <p:cNvPr id="2063" name="Rectangle 12">
              <a:extLst>
                <a:ext uri="{FF2B5EF4-FFF2-40B4-BE49-F238E27FC236}">
                  <a16:creationId xmlns:a16="http://schemas.microsoft.com/office/drawing/2014/main" id="{A5189BD6-D51F-F672-F43B-33F1A1E0C2F1}"/>
                </a:ext>
              </a:extLst>
            </p:cNvPr>
            <p:cNvSpPr>
              <a:spLocks noChangeArrowheads="1"/>
            </p:cNvSpPr>
            <p:nvPr/>
          </p:nvSpPr>
          <p:spPr bwMode="auto">
            <a:xfrm>
              <a:off x="258" y="171"/>
              <a:ext cx="87" cy="87"/>
            </a:xfrm>
            <a:prstGeom prst="rect">
              <a:avLst/>
            </a:prstGeom>
            <a:solidFill>
              <a:schemeClr val="accent2"/>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a:solidFill>
                  <a:schemeClr val="accent2"/>
                </a:solidFill>
              </a:endParaRPr>
            </a:p>
          </p:txBody>
        </p:sp>
        <p:sp>
          <p:nvSpPr>
            <p:cNvPr id="2064" name="Rectangle 13">
              <a:extLst>
                <a:ext uri="{FF2B5EF4-FFF2-40B4-BE49-F238E27FC236}">
                  <a16:creationId xmlns:a16="http://schemas.microsoft.com/office/drawing/2014/main" id="{79D22C75-AA5F-6877-72D2-E19CBDDF2AF4}"/>
                </a:ext>
              </a:extLst>
            </p:cNvPr>
            <p:cNvSpPr>
              <a:spLocks noChangeArrowheads="1"/>
            </p:cNvSpPr>
            <p:nvPr/>
          </p:nvSpPr>
          <p:spPr bwMode="auto">
            <a:xfrm>
              <a:off x="173" y="258"/>
              <a:ext cx="86" cy="86"/>
            </a:xfrm>
            <a:prstGeom prst="rect">
              <a:avLst/>
            </a:prstGeom>
            <a:solidFill>
              <a:schemeClr val="accent2"/>
            </a:solidFill>
            <a:ln>
              <a:noFill/>
            </a:ln>
          </p:spPr>
          <p:txBody>
            <a:bodyPr/>
            <a:lstStyle>
              <a:lvl1pPr algn="ctr">
                <a:defRPr>
                  <a:solidFill>
                    <a:schemeClr val="tx1"/>
                  </a:solidFill>
                  <a:latin typeface="Arial" panose="020B0604020202020204" pitchFamily="34" charset="0"/>
                  <a:ea typeface="ＭＳ Ｐゴシック" panose="020B0600070205080204" pitchFamily="34" charset="-128"/>
                </a:defRPr>
              </a:lvl1pPr>
              <a:lvl2pPr marL="742950" indent="-285750" algn="ctr">
                <a:defRPr>
                  <a:solidFill>
                    <a:schemeClr val="tx1"/>
                  </a:solidFill>
                  <a:latin typeface="Arial" panose="020B0604020202020204" pitchFamily="34" charset="0"/>
                  <a:ea typeface="ＭＳ Ｐゴシック" panose="020B0600070205080204" pitchFamily="34" charset="-128"/>
                </a:defRPr>
              </a:lvl2pPr>
              <a:lvl3pPr marL="1143000" indent="-228600" algn="ctr">
                <a:defRPr>
                  <a:solidFill>
                    <a:schemeClr val="tx1"/>
                  </a:solidFill>
                  <a:latin typeface="Arial" panose="020B0604020202020204" pitchFamily="34" charset="0"/>
                  <a:ea typeface="ＭＳ Ｐゴシック" panose="020B0600070205080204" pitchFamily="34" charset="-128"/>
                </a:defRPr>
              </a:lvl3pPr>
              <a:lvl4pPr marL="1600200" indent="-228600" algn="ctr">
                <a:defRPr>
                  <a:solidFill>
                    <a:schemeClr val="tx1"/>
                  </a:solidFill>
                  <a:latin typeface="Arial" panose="020B0604020202020204" pitchFamily="34" charset="0"/>
                  <a:ea typeface="ＭＳ Ｐゴシック" panose="020B0600070205080204" pitchFamily="34" charset="-128"/>
                </a:defRPr>
              </a:lvl4pPr>
              <a:lvl5pPr marL="2057400" indent="-228600" algn="ctr">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l" eaLnBrk="1" hangingPunct="1">
                <a:defRPr/>
              </a:pPr>
              <a:endParaRPr lang="en-US" altLang="cs-CZ">
                <a:solidFill>
                  <a:schemeClr val="accent2"/>
                </a:solidFill>
              </a:endParaRPr>
            </a:p>
          </p:txBody>
        </p:sp>
      </p:grpSp>
      <p:sp>
        <p:nvSpPr>
          <p:cNvPr id="2053" name="Rectangle 14">
            <a:extLst>
              <a:ext uri="{FF2B5EF4-FFF2-40B4-BE49-F238E27FC236}">
                <a16:creationId xmlns:a16="http://schemas.microsoft.com/office/drawing/2014/main" id="{012FC54D-BABF-2A6E-A54E-E6FDFA907C5D}"/>
              </a:ext>
            </a:extLst>
          </p:cNvPr>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a:t>Click to edit Master title style</a:t>
            </a:r>
          </a:p>
        </p:txBody>
      </p:sp>
      <p:sp>
        <p:nvSpPr>
          <p:cNvPr id="2054" name="Rectangle 15">
            <a:extLst>
              <a:ext uri="{FF2B5EF4-FFF2-40B4-BE49-F238E27FC236}">
                <a16:creationId xmlns:a16="http://schemas.microsoft.com/office/drawing/2014/main" id="{7128F79D-A5C8-9A88-C67C-86AF0C5FE27C}"/>
              </a:ext>
            </a:extLst>
          </p:cNvPr>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s-CZ"/>
              <a:t>Click to edit Master text styles</a:t>
            </a:r>
          </a:p>
          <a:p>
            <a:pPr lvl="1"/>
            <a:r>
              <a:rPr lang="en-US" altLang="cs-CZ"/>
              <a:t>Second level</a:t>
            </a:r>
          </a:p>
          <a:p>
            <a:pPr lvl="2"/>
            <a:r>
              <a:rPr lang="en-US" altLang="cs-CZ"/>
              <a:t>Third level</a:t>
            </a:r>
          </a:p>
          <a:p>
            <a:pPr lvl="3"/>
            <a:r>
              <a:rPr lang="en-US" altLang="cs-CZ"/>
              <a:t>Fourth level</a:t>
            </a:r>
          </a:p>
          <a:p>
            <a:pPr lvl="4"/>
            <a:r>
              <a:rPr lang="en-US" altLang="cs-CZ"/>
              <a:t>Fifth level</a:t>
            </a:r>
          </a:p>
        </p:txBody>
      </p:sp>
      <p:sp>
        <p:nvSpPr>
          <p:cNvPr id="139280" name="Rectangle 16">
            <a:extLst>
              <a:ext uri="{FF2B5EF4-FFF2-40B4-BE49-F238E27FC236}">
                <a16:creationId xmlns:a16="http://schemas.microsoft.com/office/drawing/2014/main" id="{A54926B9-8017-CBAF-42AC-00C891D0D38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310"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11" r:id="rId13"/>
  </p:sldLayoutIdLst>
  <p:transition>
    <p:cover/>
  </p:transition>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hyperlink" Target="https://propertylikeapro.com/development-appraisal/"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hyperlink" Target="http://www.febmat.com/clanek-naklady-ciziho-kapitalu/" TargetMode="External"/><Relationship Id="rId5" Type="http://schemas.openxmlformats.org/officeDocument/2006/relationships/hyperlink" Target="http://www.febmat.com/clanek-naklady-vlastniho-kapitalu/" TargetMode="External"/><Relationship Id="rId4" Type="http://schemas.openxmlformats.org/officeDocument/2006/relationships/image" Target="file:////var/folders/gg/fh59s4wx2kgghlgkh4ckbwlc0000gn/T/com.microsoft.Word/WebArchiveCopyPasteTempFiles/O69_WACC.pn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A87F476-7023-8610-7D07-6ECB143974EF}"/>
              </a:ext>
            </a:extLst>
          </p:cNvPr>
          <p:cNvSpPr>
            <a:spLocks noGrp="1" noChangeArrowheads="1"/>
          </p:cNvSpPr>
          <p:nvPr>
            <p:ph type="ctrTitle"/>
          </p:nvPr>
        </p:nvSpPr>
        <p:spPr/>
        <p:txBody>
          <a:bodyPr/>
          <a:lstStyle/>
          <a:p>
            <a:pPr eaLnBrk="1" hangingPunct="1"/>
            <a:r>
              <a:rPr lang="cs-CZ" altLang="cs-CZ" sz="3200"/>
              <a:t>Riziko / Likvidita / Tržní hodnota / Udržitelnost</a:t>
            </a:r>
            <a:endParaRPr lang="en-US" altLang="cs-CZ" sz="3200"/>
          </a:p>
        </p:txBody>
      </p:sp>
      <p:sp>
        <p:nvSpPr>
          <p:cNvPr id="18434" name="Rectangle 3">
            <a:extLst>
              <a:ext uri="{FF2B5EF4-FFF2-40B4-BE49-F238E27FC236}">
                <a16:creationId xmlns:a16="http://schemas.microsoft.com/office/drawing/2014/main" id="{EC3C3187-4289-A8BE-4FDE-2E10E037DED0}"/>
              </a:ext>
            </a:extLst>
          </p:cNvPr>
          <p:cNvSpPr>
            <a:spLocks noGrp="1" noChangeArrowheads="1"/>
          </p:cNvSpPr>
          <p:nvPr>
            <p:ph type="subTitle" idx="1"/>
          </p:nvPr>
        </p:nvSpPr>
        <p:spPr/>
        <p:txBody>
          <a:bodyPr/>
          <a:lstStyle/>
          <a:p>
            <a:pPr eaLnBrk="1" hangingPunct="1"/>
            <a:r>
              <a:rPr lang="cs-CZ" altLang="cs-CZ"/>
              <a:t>Ing. Martin Skalický MRICS</a:t>
            </a:r>
            <a:endParaRPr lang="en-US" altLang="cs-CZ"/>
          </a:p>
        </p:txBody>
      </p:sp>
    </p:spTree>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B5608996-FFBE-9EBA-767E-6250E8422CFD}"/>
              </a:ext>
            </a:extLst>
          </p:cNvPr>
          <p:cNvSpPr>
            <a:spLocks noGrp="1" noChangeArrowheads="1"/>
          </p:cNvSpPr>
          <p:nvPr>
            <p:ph type="title"/>
          </p:nvPr>
        </p:nvSpPr>
        <p:spPr/>
        <p:txBody>
          <a:bodyPr/>
          <a:lstStyle/>
          <a:p>
            <a:pPr eaLnBrk="1" hangingPunct="1"/>
            <a:r>
              <a:rPr lang="cs-CZ" altLang="cs-CZ"/>
              <a:t>Cena vs Hodnota 1/4</a:t>
            </a:r>
            <a:endParaRPr lang="en-US" altLang="cs-CZ"/>
          </a:p>
        </p:txBody>
      </p:sp>
      <p:sp>
        <p:nvSpPr>
          <p:cNvPr id="30722" name="TextovéPole 2">
            <a:extLst>
              <a:ext uri="{FF2B5EF4-FFF2-40B4-BE49-F238E27FC236}">
                <a16:creationId xmlns:a16="http://schemas.microsoft.com/office/drawing/2014/main" id="{0B4058D3-3F1D-2727-62AA-401F89E1F96D}"/>
              </a:ext>
            </a:extLst>
          </p:cNvPr>
          <p:cNvSpPr>
            <a:spLocks noGrp="1" noChangeArrowheads="1"/>
          </p:cNvSpPr>
          <p:nvPr>
            <p:ph sz="half" idx="1"/>
          </p:nvPr>
        </p:nvSpPr>
        <p:spPr>
          <a:xfrm>
            <a:off x="457200" y="1981200"/>
            <a:ext cx="8218488" cy="3835400"/>
          </a:xfrm>
        </p:spPr>
        <p:txBody>
          <a:bodyPr>
            <a:spAutoFit/>
          </a:bodyPr>
          <a:lstStyle/>
          <a:p>
            <a:pPr marL="0" indent="0" algn="just" eaLnBrk="1" hangingPunct="1">
              <a:buFont typeface="Wingdings" pitchFamily="2" charset="2"/>
              <a:buNone/>
            </a:pPr>
            <a:r>
              <a:rPr lang="cs-CZ" altLang="cs-CZ" sz="2000" b="1"/>
              <a:t>Cena</a:t>
            </a:r>
            <a:r>
              <a:rPr lang="cs-CZ" altLang="cs-CZ" sz="2000"/>
              <a:t> vyjadřuje směnný poměr mezi směňovanými statky. Dnes obvykle ukazuje množství peněz potřebných k uskutečnění směny daného statku.</a:t>
            </a:r>
          </a:p>
          <a:p>
            <a:pPr marL="0" indent="0" algn="just" eaLnBrk="1" hangingPunct="1">
              <a:buFont typeface="Wingdings" pitchFamily="2" charset="2"/>
              <a:buNone/>
            </a:pPr>
            <a:endParaRPr lang="cs-CZ" altLang="cs-CZ"/>
          </a:p>
          <a:p>
            <a:pPr marL="0" indent="0" algn="just" eaLnBrk="1" hangingPunct="1">
              <a:buFont typeface="Wingdings" pitchFamily="2" charset="2"/>
              <a:buNone/>
            </a:pPr>
            <a:r>
              <a:rPr lang="cs-CZ" altLang="cs-CZ" sz="2000" b="1"/>
              <a:t>Carl Menger </a:t>
            </a:r>
            <a:r>
              <a:rPr lang="cs-CZ" altLang="cs-CZ" sz="2000"/>
              <a:t>(velký kritik Karla Marxe, zakladatel rakouské ekonomické školy) říká, že cena vychází ze subjektivního mezního užitku daného statku a je určena poptávkou a nabídkou tohoto statku.</a:t>
            </a:r>
          </a:p>
          <a:p>
            <a:pPr marL="0" indent="0" algn="just" eaLnBrk="1" hangingPunct="1">
              <a:buFont typeface="Wingdings" pitchFamily="2" charset="2"/>
              <a:buNone/>
            </a:pPr>
            <a:endParaRPr lang="cs-CZ" altLang="cs-CZ" sz="2000"/>
          </a:p>
          <a:p>
            <a:pPr marL="0" indent="0" algn="just" eaLnBrk="1" hangingPunct="1">
              <a:buFont typeface="Wingdings" pitchFamily="2" charset="2"/>
              <a:buNone/>
            </a:pPr>
            <a:r>
              <a:rPr lang="cs-CZ" altLang="cs-CZ" sz="2000" b="1"/>
              <a:t>Hodnota</a:t>
            </a:r>
            <a:r>
              <a:rPr lang="cs-CZ" altLang="cs-CZ"/>
              <a:t> </a:t>
            </a:r>
            <a:r>
              <a:rPr lang="cs-CZ" altLang="cs-CZ" sz="2000"/>
              <a:t>je výsledek hodnocení, případně měřítka hodnocení. V přírodních vědách se hodnotou obvykle míní číselný výsledek měření, údaj měřicího přístroje.</a:t>
            </a:r>
            <a:r>
              <a:rPr lang="cs-CZ" altLang="cs-CZ"/>
              <a:t> </a:t>
            </a:r>
            <a:endParaRPr lang="cs-CZ" altLang="cs-CZ" sz="2000"/>
          </a:p>
        </p:txBody>
      </p:sp>
      <p:sp>
        <p:nvSpPr>
          <p:cNvPr id="30723" name="Zástupný symbol pro zápatí 1">
            <a:extLst>
              <a:ext uri="{FF2B5EF4-FFF2-40B4-BE49-F238E27FC236}">
                <a16:creationId xmlns:a16="http://schemas.microsoft.com/office/drawing/2014/main" id="{6F27BC54-411C-E6A1-CEDA-2AD417EF3382}"/>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32772" name="Zástupný symbol pro číslo snímku 2">
            <a:extLst>
              <a:ext uri="{FF2B5EF4-FFF2-40B4-BE49-F238E27FC236}">
                <a16:creationId xmlns:a16="http://schemas.microsoft.com/office/drawing/2014/main" id="{D8D664CC-2187-1A98-922D-9774D06FB8D1}"/>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9AB92B43-1BB1-294E-B711-335BBD98AF0E}" type="slidenum">
              <a:rPr lang="en-US" altLang="cs-CZ" sz="1200" smtClean="0">
                <a:solidFill>
                  <a:srgbClr val="898989"/>
                </a:solidFill>
                <a:latin typeface="Arial" panose="020B0604020202020204" pitchFamily="34" charset="0"/>
                <a:ea typeface="+mn-ea"/>
              </a:rPr>
              <a:pPr algn="l">
                <a:spcBef>
                  <a:spcPct val="0"/>
                </a:spcBef>
                <a:buClrTx/>
                <a:buFontTx/>
                <a:buNone/>
                <a:defRPr/>
              </a:pPr>
              <a:t>10</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9C2B512C-6F54-35B4-F393-447DFE16BBB5}"/>
              </a:ext>
            </a:extLst>
          </p:cNvPr>
          <p:cNvSpPr>
            <a:spLocks noGrp="1" noChangeArrowheads="1"/>
          </p:cNvSpPr>
          <p:nvPr>
            <p:ph type="title"/>
          </p:nvPr>
        </p:nvSpPr>
        <p:spPr/>
        <p:txBody>
          <a:bodyPr/>
          <a:lstStyle/>
          <a:p>
            <a:pPr eaLnBrk="1" hangingPunct="1"/>
            <a:r>
              <a:rPr lang="cs-CZ" altLang="cs-CZ"/>
              <a:t>Cena vs Hodnota 2/4</a:t>
            </a:r>
            <a:endParaRPr lang="en-US" altLang="cs-CZ"/>
          </a:p>
        </p:txBody>
      </p:sp>
      <p:sp>
        <p:nvSpPr>
          <p:cNvPr id="4" name="TextovéPole 2">
            <a:extLst>
              <a:ext uri="{FF2B5EF4-FFF2-40B4-BE49-F238E27FC236}">
                <a16:creationId xmlns:a16="http://schemas.microsoft.com/office/drawing/2014/main" id="{BEA6823F-C613-B18D-3E55-EFFAE28F08E1}"/>
              </a:ext>
            </a:extLst>
          </p:cNvPr>
          <p:cNvSpPr txBox="1">
            <a:spLocks noGrp="1" noChangeArrowheads="1"/>
          </p:cNvSpPr>
          <p:nvPr>
            <p:ph sz="half" idx="1"/>
          </p:nvPr>
        </p:nvSpPr>
        <p:spPr>
          <a:xfrm>
            <a:off x="457200" y="1981200"/>
            <a:ext cx="8218488" cy="3354765"/>
          </a:xfr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cs-CZ" altLang="cs-CZ" sz="3200" b="1" dirty="0"/>
              <a:t>Do roku 2020</a:t>
            </a:r>
          </a:p>
          <a:p>
            <a:pPr eaLnBrk="1" hangingPunct="1">
              <a:defRPr/>
            </a:pPr>
            <a:r>
              <a:rPr lang="cs-CZ" altLang="cs-CZ" sz="2000" b="1" dirty="0"/>
              <a:t>§ 2, odst. 1</a:t>
            </a:r>
          </a:p>
          <a:p>
            <a:pPr marL="0" indent="0" eaLnBrk="1" hangingPunct="1">
              <a:buFont typeface="Arial" panose="020B0604020202020204" pitchFamily="34" charset="0"/>
              <a:buNone/>
              <a:defRPr/>
            </a:pPr>
            <a:r>
              <a:rPr lang="cs-CZ" altLang="cs-CZ" sz="2000" b="1" dirty="0"/>
              <a:t>Obvyklou cenou se pro účely tohoto zákona rozumí </a:t>
            </a:r>
            <a:r>
              <a:rPr lang="cs-CZ" altLang="cs-CZ" sz="2000" b="1" u="sng" dirty="0">
                <a:highlight>
                  <a:srgbClr val="FFFF00"/>
                </a:highlight>
              </a:rPr>
              <a:t>cena</a:t>
            </a:r>
            <a:r>
              <a:rPr lang="cs-CZ" altLang="cs-CZ" sz="2000" b="1" dirty="0"/>
              <a:t>, která by byla dosažena při </a:t>
            </a:r>
            <a:r>
              <a:rPr lang="cs-CZ" altLang="cs-CZ" sz="2000" b="1" u="sng" dirty="0">
                <a:highlight>
                  <a:srgbClr val="FFFF00"/>
                </a:highlight>
              </a:rPr>
              <a:t>prodejích</a:t>
            </a:r>
            <a:r>
              <a:rPr lang="cs-CZ" altLang="cs-CZ" sz="2000" b="1" dirty="0"/>
              <a:t> stejného, popřípadě obdobného majetku </a:t>
            </a:r>
            <a:r>
              <a:rPr lang="cs-CZ" altLang="cs-CZ" sz="2000" dirty="0"/>
              <a:t>nebo při poskytování stejné nebo obdobné služby v obvyklém obchodním styku v tuzemsku ke dni ocenění. </a:t>
            </a:r>
          </a:p>
          <a:p>
            <a:pPr marL="0" indent="0" eaLnBrk="1" hangingPunct="1">
              <a:buFont typeface="Arial" panose="020B0604020202020204" pitchFamily="34" charset="0"/>
              <a:buNone/>
              <a:defRPr/>
            </a:pPr>
            <a:r>
              <a:rPr lang="cs-CZ" altLang="cs-CZ" sz="2000" dirty="0"/>
              <a:t>	…</a:t>
            </a:r>
          </a:p>
          <a:p>
            <a:pPr marL="0" indent="0" eaLnBrk="1" hangingPunct="1">
              <a:buFont typeface="Arial" panose="020B0604020202020204" pitchFamily="34" charset="0"/>
              <a:buNone/>
              <a:defRPr/>
            </a:pPr>
            <a:endParaRPr lang="cs-CZ" altLang="cs-CZ" sz="2000" dirty="0"/>
          </a:p>
          <a:p>
            <a:pPr marL="0" indent="0" eaLnBrk="1" hangingPunct="1">
              <a:buFont typeface="Arial" panose="020B0604020202020204" pitchFamily="34" charset="0"/>
              <a:buNone/>
              <a:defRPr/>
            </a:pPr>
            <a:r>
              <a:rPr lang="cs-CZ" altLang="cs-CZ" sz="2000" b="1" u="sng" dirty="0">
                <a:highlight>
                  <a:srgbClr val="FFFF00"/>
                </a:highlight>
              </a:rPr>
              <a:t>Obvyklá cena </a:t>
            </a:r>
            <a:r>
              <a:rPr lang="cs-CZ" altLang="cs-CZ" sz="2000" b="1" dirty="0"/>
              <a:t>vyjadřuje hodnotu věci a určí se porovnáním</a:t>
            </a:r>
            <a:r>
              <a:rPr lang="cs-CZ" altLang="cs-CZ" sz="2000" dirty="0"/>
              <a:t>.</a:t>
            </a:r>
          </a:p>
        </p:txBody>
      </p:sp>
      <p:sp>
        <p:nvSpPr>
          <p:cNvPr id="31747" name="Zástupný symbol pro zápatí 1">
            <a:extLst>
              <a:ext uri="{FF2B5EF4-FFF2-40B4-BE49-F238E27FC236}">
                <a16:creationId xmlns:a16="http://schemas.microsoft.com/office/drawing/2014/main" id="{386CDABC-FE66-907F-8EE9-7B134782B709}"/>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33796" name="Zástupný symbol pro číslo snímku 2">
            <a:extLst>
              <a:ext uri="{FF2B5EF4-FFF2-40B4-BE49-F238E27FC236}">
                <a16:creationId xmlns:a16="http://schemas.microsoft.com/office/drawing/2014/main" id="{A5C21A0A-2BFA-6BF3-9CFD-A4BF5B1EBF7A}"/>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6562E7C5-7DD3-4A48-832A-C482AEBCCE60}" type="slidenum">
              <a:rPr lang="en-US" altLang="cs-CZ" sz="1200" smtClean="0">
                <a:solidFill>
                  <a:srgbClr val="898989"/>
                </a:solidFill>
                <a:latin typeface="Arial" panose="020B0604020202020204" pitchFamily="34" charset="0"/>
                <a:ea typeface="+mn-ea"/>
              </a:rPr>
              <a:pPr algn="l">
                <a:spcBef>
                  <a:spcPct val="0"/>
                </a:spcBef>
                <a:buClrTx/>
                <a:buFontTx/>
                <a:buNone/>
                <a:defRPr/>
              </a:pPr>
              <a:t>11</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0013D8F0-A104-9ABB-D251-1A45960DD285}"/>
              </a:ext>
            </a:extLst>
          </p:cNvPr>
          <p:cNvSpPr>
            <a:spLocks noGrp="1" noChangeArrowheads="1"/>
          </p:cNvSpPr>
          <p:nvPr>
            <p:ph type="title"/>
          </p:nvPr>
        </p:nvSpPr>
        <p:spPr/>
        <p:txBody>
          <a:bodyPr/>
          <a:lstStyle/>
          <a:p>
            <a:pPr eaLnBrk="1" hangingPunct="1"/>
            <a:r>
              <a:rPr lang="cs-CZ" altLang="cs-CZ"/>
              <a:t>Cena vs Hodnota 3/4</a:t>
            </a:r>
            <a:endParaRPr lang="en-US" altLang="cs-CZ"/>
          </a:p>
        </p:txBody>
      </p:sp>
      <p:sp>
        <p:nvSpPr>
          <p:cNvPr id="7" name="TextovéPole 2">
            <a:extLst>
              <a:ext uri="{FF2B5EF4-FFF2-40B4-BE49-F238E27FC236}">
                <a16:creationId xmlns:a16="http://schemas.microsoft.com/office/drawing/2014/main" id="{E9BB5338-7EED-FDE2-7117-FF1203570F7F}"/>
              </a:ext>
            </a:extLst>
          </p:cNvPr>
          <p:cNvSpPr txBox="1">
            <a:spLocks noChangeArrowheads="1"/>
          </p:cNvSpPr>
          <p:nvPr/>
        </p:nvSpPr>
        <p:spPr bwMode="auto">
          <a:xfrm>
            <a:off x="611560" y="1916832"/>
            <a:ext cx="7992888" cy="2542234"/>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lgn="ctr" eaLnBrk="1" hangingPunct="1">
              <a:spcBef>
                <a:spcPct val="20000"/>
              </a:spcBef>
              <a:buClr>
                <a:srgbClr val="A80059"/>
              </a:buClr>
              <a:buFont typeface="Arial" panose="020B0604020202020204" pitchFamily="34" charset="0"/>
              <a:buChar char="•"/>
              <a:defRPr/>
            </a:pPr>
            <a:r>
              <a:rPr lang="cs-CZ" altLang="cs-CZ" sz="3200" b="1" dirty="0">
                <a:ea typeface="+mn-ea"/>
              </a:rPr>
              <a:t>Od 1.1.2021</a:t>
            </a:r>
          </a:p>
          <a:p>
            <a:pPr eaLnBrk="1" hangingPunct="1">
              <a:spcBef>
                <a:spcPct val="20000"/>
              </a:spcBef>
              <a:buClr>
                <a:srgbClr val="A80059"/>
              </a:buClr>
              <a:buFont typeface="Arial" panose="020B0604020202020204" pitchFamily="34" charset="0"/>
              <a:buNone/>
              <a:defRPr/>
            </a:pPr>
            <a:endParaRPr lang="cs-CZ" altLang="cs-CZ" sz="1600" b="1" dirty="0">
              <a:ea typeface="+mn-ea"/>
            </a:endParaRPr>
          </a:p>
          <a:p>
            <a:pPr marL="285750" indent="-285750" algn="just" eaLnBrk="1" hangingPunct="1">
              <a:spcBef>
                <a:spcPct val="20000"/>
              </a:spcBef>
              <a:buClr>
                <a:srgbClr val="A80059"/>
              </a:buClr>
              <a:buFont typeface="Arial" panose="020B0604020202020204" pitchFamily="34" charset="0"/>
              <a:buChar char="•"/>
              <a:defRPr/>
            </a:pPr>
            <a:r>
              <a:rPr lang="cs-CZ" altLang="cs-CZ" sz="2000" b="1" dirty="0">
                <a:ea typeface="+mn-ea"/>
              </a:rPr>
              <a:t>§ 2, odst. 3</a:t>
            </a:r>
          </a:p>
          <a:p>
            <a:pPr algn="just" eaLnBrk="1" hangingPunct="1">
              <a:spcBef>
                <a:spcPct val="20000"/>
              </a:spcBef>
              <a:buClr>
                <a:srgbClr val="A80059"/>
              </a:buClr>
              <a:defRPr/>
            </a:pPr>
            <a:r>
              <a:rPr lang="cs-CZ" altLang="cs-CZ" sz="2000" b="1" dirty="0">
                <a:ea typeface="+mn-ea"/>
              </a:rPr>
              <a:t>V odůvodněných případech, kdy nelze obvyklou cenu určit, </a:t>
            </a:r>
            <a:r>
              <a:rPr lang="cs-CZ" altLang="cs-CZ" sz="2000" b="1" u="sng" dirty="0">
                <a:highlight>
                  <a:srgbClr val="FFFF00"/>
                </a:highlight>
                <a:ea typeface="+mn-ea"/>
              </a:rPr>
              <a:t>oceňuje se majetek a služba tržní hodnotou, </a:t>
            </a:r>
            <a:r>
              <a:rPr lang="cs-CZ" altLang="cs-CZ" sz="2000" b="1" dirty="0">
                <a:ea typeface="+mn-ea"/>
              </a:rPr>
              <a:t>pokud zvláštní právní předpis nestanoví jinak. Přitom se zvažují všechny okolnosti, které mají na tržní hodnotu vliv. Důvody pro neurčení obvyklé ceny musejí být v ocenění uvedeny.</a:t>
            </a:r>
          </a:p>
        </p:txBody>
      </p:sp>
      <p:sp>
        <p:nvSpPr>
          <p:cNvPr id="32771" name="Zástupný symbol pro zápatí 1">
            <a:extLst>
              <a:ext uri="{FF2B5EF4-FFF2-40B4-BE49-F238E27FC236}">
                <a16:creationId xmlns:a16="http://schemas.microsoft.com/office/drawing/2014/main" id="{21955DFD-3AA3-8F82-294F-6F9E85D961B0}"/>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34820" name="Zástupný symbol pro číslo snímku 2">
            <a:extLst>
              <a:ext uri="{FF2B5EF4-FFF2-40B4-BE49-F238E27FC236}">
                <a16:creationId xmlns:a16="http://schemas.microsoft.com/office/drawing/2014/main" id="{29CCCA2C-7223-BBCA-4176-7C562FBEFEAC}"/>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0AA6D0DB-EDCE-C547-B3B9-3CAE6A6B9ADC}" type="slidenum">
              <a:rPr lang="en-US" altLang="cs-CZ" sz="1200" smtClean="0">
                <a:solidFill>
                  <a:srgbClr val="898989"/>
                </a:solidFill>
                <a:latin typeface="Arial" panose="020B0604020202020204" pitchFamily="34" charset="0"/>
                <a:ea typeface="+mn-ea"/>
              </a:rPr>
              <a:pPr algn="l">
                <a:spcBef>
                  <a:spcPct val="0"/>
                </a:spcBef>
                <a:buClrTx/>
                <a:buFontTx/>
                <a:buNone/>
                <a:defRPr/>
              </a:pPr>
              <a:t>12</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76853775-E6ED-6BF9-0AF1-B27C4B830F3A}"/>
              </a:ext>
            </a:extLst>
          </p:cNvPr>
          <p:cNvSpPr>
            <a:spLocks noGrp="1" noChangeArrowheads="1"/>
          </p:cNvSpPr>
          <p:nvPr>
            <p:ph type="title"/>
          </p:nvPr>
        </p:nvSpPr>
        <p:spPr/>
        <p:txBody>
          <a:bodyPr/>
          <a:lstStyle/>
          <a:p>
            <a:pPr eaLnBrk="1" hangingPunct="1"/>
            <a:r>
              <a:rPr lang="cs-CZ" altLang="cs-CZ"/>
              <a:t>Cena vs Hodnota 4/4</a:t>
            </a:r>
            <a:endParaRPr lang="en-US" altLang="cs-CZ"/>
          </a:p>
        </p:txBody>
      </p:sp>
      <p:sp>
        <p:nvSpPr>
          <p:cNvPr id="7" name="TextovéPole 2">
            <a:extLst>
              <a:ext uri="{FF2B5EF4-FFF2-40B4-BE49-F238E27FC236}">
                <a16:creationId xmlns:a16="http://schemas.microsoft.com/office/drawing/2014/main" id="{E3B48CE9-24AF-ADFA-812D-941F23B7EB2B}"/>
              </a:ext>
            </a:extLst>
          </p:cNvPr>
          <p:cNvSpPr txBox="1">
            <a:spLocks noChangeArrowheads="1"/>
          </p:cNvSpPr>
          <p:nvPr/>
        </p:nvSpPr>
        <p:spPr bwMode="auto">
          <a:xfrm>
            <a:off x="827088" y="1916113"/>
            <a:ext cx="7489825" cy="4156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7200" indent="-457200" algn="ctr" eaLnBrk="1" hangingPunct="1">
              <a:spcBef>
                <a:spcPct val="20000"/>
              </a:spcBef>
              <a:buClr>
                <a:srgbClr val="A80059"/>
              </a:buClr>
              <a:buFont typeface="Arial" panose="020B0604020202020204" pitchFamily="34" charset="0"/>
              <a:buChar char="•"/>
              <a:defRPr/>
            </a:pPr>
            <a:r>
              <a:rPr lang="cs-CZ" altLang="cs-CZ" sz="3200" b="1" dirty="0">
                <a:ea typeface="+mn-ea"/>
              </a:rPr>
              <a:t>Od 1.1.2021</a:t>
            </a:r>
          </a:p>
          <a:p>
            <a:pPr marL="342900" indent="-342900" algn="just" eaLnBrk="1" hangingPunct="1">
              <a:spcBef>
                <a:spcPct val="20000"/>
              </a:spcBef>
              <a:buClr>
                <a:srgbClr val="A80059"/>
              </a:buClr>
              <a:buFont typeface="Arial" panose="020B0604020202020204" pitchFamily="34" charset="0"/>
              <a:buChar char="•"/>
              <a:defRPr/>
            </a:pPr>
            <a:r>
              <a:rPr lang="cs-CZ" altLang="cs-CZ" sz="2000" b="1" dirty="0">
                <a:ea typeface="+mn-ea"/>
              </a:rPr>
              <a:t>§ 2, odst. 4</a:t>
            </a:r>
          </a:p>
          <a:p>
            <a:pPr algn="just" eaLnBrk="1" hangingPunct="1">
              <a:spcBef>
                <a:spcPct val="20000"/>
              </a:spcBef>
              <a:buClr>
                <a:srgbClr val="A80059"/>
              </a:buClr>
              <a:buFont typeface="Arial" panose="020B0604020202020204" pitchFamily="34" charset="0"/>
              <a:buNone/>
              <a:defRPr/>
            </a:pPr>
            <a:r>
              <a:rPr lang="cs-CZ" altLang="cs-CZ" sz="2000" b="1" dirty="0">
                <a:ea typeface="+mn-ea"/>
              </a:rPr>
              <a:t>Tržní hodnotou se pro účely tohoto zákona rozumí odhadovaná částka, za kterou by měly být majetek nebo služba směněny ke dni ocenění mezi ochotným kupujícím a ochotným prodávajícím, a to v obchodním styku uskutečněném v souladu s principem tržního odstupu, po náležitém marketingu, kdy každá ze stran jednala informovaně, uvážlivě a nikoli v tísni. Principem tržního odstupu se pro účely tohoto zákona rozumí, že účastníci směny jsou osobami, které mezi sebou nemají žádný zvláštní vzájemný vztah a jednají vzájemně nezávisle. </a:t>
            </a:r>
          </a:p>
          <a:p>
            <a:pPr marL="285750" indent="-285750" algn="ctr" eaLnBrk="1" hangingPunct="1">
              <a:spcBef>
                <a:spcPct val="20000"/>
              </a:spcBef>
              <a:buClr>
                <a:srgbClr val="A80059"/>
              </a:buClr>
              <a:buFont typeface="Arial" panose="020B0604020202020204" pitchFamily="34" charset="0"/>
              <a:buChar char="•"/>
              <a:defRPr/>
            </a:pPr>
            <a:endParaRPr lang="cs-CZ" altLang="cs-CZ" sz="2000" b="1" dirty="0">
              <a:ea typeface="+mn-ea"/>
            </a:endParaRPr>
          </a:p>
        </p:txBody>
      </p:sp>
      <p:sp>
        <p:nvSpPr>
          <p:cNvPr id="33795" name="Zástupný symbol pro zápatí 1">
            <a:extLst>
              <a:ext uri="{FF2B5EF4-FFF2-40B4-BE49-F238E27FC236}">
                <a16:creationId xmlns:a16="http://schemas.microsoft.com/office/drawing/2014/main" id="{5F8565F1-5E97-52C4-5D8E-A4E3685F0160}"/>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35844" name="Zástupný symbol pro číslo snímku 2">
            <a:extLst>
              <a:ext uri="{FF2B5EF4-FFF2-40B4-BE49-F238E27FC236}">
                <a16:creationId xmlns:a16="http://schemas.microsoft.com/office/drawing/2014/main" id="{29E0023C-DEB5-AFA8-A63A-51A5F0C037FA}"/>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4110D434-5AE1-A24E-B072-AFC98A4ADDC1}" type="slidenum">
              <a:rPr lang="en-US" altLang="cs-CZ" sz="1200" smtClean="0">
                <a:solidFill>
                  <a:srgbClr val="898989"/>
                </a:solidFill>
                <a:latin typeface="Arial" panose="020B0604020202020204" pitchFamily="34" charset="0"/>
                <a:ea typeface="+mn-ea"/>
              </a:rPr>
              <a:pPr algn="l">
                <a:spcBef>
                  <a:spcPct val="0"/>
                </a:spcBef>
                <a:buClrTx/>
                <a:buFontTx/>
                <a:buNone/>
                <a:defRPr/>
              </a:pPr>
              <a:t>13</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2F4F7E54-2F66-7C45-EC66-4F36686236C8}"/>
              </a:ext>
            </a:extLst>
          </p:cNvPr>
          <p:cNvSpPr>
            <a:spLocks noGrp="1" noChangeArrowheads="1"/>
          </p:cNvSpPr>
          <p:nvPr>
            <p:ph type="title"/>
          </p:nvPr>
        </p:nvSpPr>
        <p:spPr/>
        <p:txBody>
          <a:bodyPr/>
          <a:lstStyle/>
          <a:p>
            <a:pPr eaLnBrk="1" hangingPunct="1"/>
            <a:r>
              <a:rPr lang="cs-CZ" altLang="cs-CZ"/>
              <a:t>Nemovitost vs „běžné zboží“</a:t>
            </a:r>
            <a:endParaRPr lang="en-US" altLang="cs-CZ"/>
          </a:p>
        </p:txBody>
      </p:sp>
      <p:sp>
        <p:nvSpPr>
          <p:cNvPr id="21506" name="Rectangle 3">
            <a:extLst>
              <a:ext uri="{FF2B5EF4-FFF2-40B4-BE49-F238E27FC236}">
                <a16:creationId xmlns:a16="http://schemas.microsoft.com/office/drawing/2014/main" id="{32FAC36B-41EF-8D4F-A3E6-08A79A5DB87C}"/>
              </a:ext>
            </a:extLst>
          </p:cNvPr>
          <p:cNvSpPr>
            <a:spLocks noGrp="1" noChangeArrowheads="1"/>
          </p:cNvSpPr>
          <p:nvPr>
            <p:ph sz="half" idx="1"/>
          </p:nvPr>
        </p:nvSpPr>
        <p:spPr>
          <a:xfrm>
            <a:off x="457200" y="1773238"/>
            <a:ext cx="8686800" cy="3886200"/>
          </a:xfrm>
        </p:spPr>
        <p:txBody>
          <a:bodyPr rtlCol="0">
            <a:normAutofit lnSpcReduction="10000"/>
          </a:bodyPr>
          <a:lstStyle/>
          <a:p>
            <a:pPr eaLnBrk="1" fontAlgn="auto" hangingPunct="1">
              <a:lnSpc>
                <a:spcPct val="90000"/>
              </a:lnSpc>
              <a:spcAft>
                <a:spcPts val="0"/>
              </a:spcAft>
              <a:buFont typeface="Wingdings" pitchFamily="2" charset="2"/>
              <a:buNone/>
              <a:defRPr/>
            </a:pPr>
            <a:r>
              <a:rPr lang="cs-CZ" altLang="cs-CZ" sz="2400"/>
              <a:t>Klasické pojetí:</a:t>
            </a:r>
          </a:p>
          <a:p>
            <a:pPr eaLnBrk="1" fontAlgn="auto" hangingPunct="1">
              <a:lnSpc>
                <a:spcPct val="90000"/>
              </a:lnSpc>
              <a:spcAft>
                <a:spcPts val="0"/>
              </a:spcAft>
              <a:defRPr/>
            </a:pPr>
            <a:r>
              <a:rPr lang="cs-CZ" altLang="cs-CZ" sz="2000"/>
              <a:t>Stálá poloha (stavba pevně spojená se zemí)</a:t>
            </a:r>
          </a:p>
          <a:p>
            <a:pPr eaLnBrk="1" fontAlgn="auto" hangingPunct="1">
              <a:lnSpc>
                <a:spcPct val="90000"/>
              </a:lnSpc>
              <a:spcAft>
                <a:spcPts val="0"/>
              </a:spcAft>
              <a:defRPr/>
            </a:pPr>
            <a:r>
              <a:rPr lang="cs-CZ" altLang="cs-CZ" sz="2000"/>
              <a:t>Relativní stálost co do množství</a:t>
            </a:r>
          </a:p>
          <a:p>
            <a:pPr eaLnBrk="1" fontAlgn="auto" hangingPunct="1">
              <a:lnSpc>
                <a:spcPct val="90000"/>
              </a:lnSpc>
              <a:spcAft>
                <a:spcPts val="0"/>
              </a:spcAft>
              <a:defRPr/>
            </a:pPr>
            <a:r>
              <a:rPr lang="cs-CZ" altLang="cs-CZ" sz="2000"/>
              <a:t>Dlouhá fyzická životnost</a:t>
            </a:r>
          </a:p>
          <a:p>
            <a:pPr eaLnBrk="1" fontAlgn="auto" hangingPunct="1">
              <a:lnSpc>
                <a:spcPct val="90000"/>
              </a:lnSpc>
              <a:spcAft>
                <a:spcPts val="0"/>
              </a:spcAft>
              <a:defRPr/>
            </a:pPr>
            <a:r>
              <a:rPr lang="cs-CZ" altLang="cs-CZ" sz="2000"/>
              <a:t>Vliv regulace (územní plánování)</a:t>
            </a:r>
          </a:p>
          <a:p>
            <a:pPr eaLnBrk="1" fontAlgn="auto" hangingPunct="1">
              <a:lnSpc>
                <a:spcPct val="90000"/>
              </a:lnSpc>
              <a:spcAft>
                <a:spcPts val="0"/>
              </a:spcAft>
              <a:defRPr/>
            </a:pPr>
            <a:r>
              <a:rPr lang="cs-CZ" altLang="cs-CZ" sz="2000"/>
              <a:t>Vlastnické vztahy</a:t>
            </a:r>
          </a:p>
          <a:p>
            <a:pPr eaLnBrk="1" fontAlgn="auto" hangingPunct="1">
              <a:lnSpc>
                <a:spcPct val="90000"/>
              </a:lnSpc>
              <a:spcAft>
                <a:spcPts val="0"/>
              </a:spcAft>
              <a:defRPr/>
            </a:pPr>
            <a:r>
              <a:rPr lang="cs-CZ" altLang="cs-CZ" sz="2000"/>
              <a:t>Další odlišnosti / charakterové prvky nemovitostí</a:t>
            </a:r>
          </a:p>
          <a:p>
            <a:pPr eaLnBrk="1" fontAlgn="auto" hangingPunct="1">
              <a:lnSpc>
                <a:spcPct val="90000"/>
              </a:lnSpc>
              <a:spcAft>
                <a:spcPts val="0"/>
              </a:spcAft>
              <a:defRPr/>
            </a:pPr>
            <a:r>
              <a:rPr lang="cs-CZ" altLang="cs-CZ" sz="2000"/>
              <a:t>………………..</a:t>
            </a:r>
          </a:p>
          <a:p>
            <a:pPr eaLnBrk="1" fontAlgn="auto" hangingPunct="1">
              <a:lnSpc>
                <a:spcPct val="90000"/>
              </a:lnSpc>
              <a:spcAft>
                <a:spcPts val="0"/>
              </a:spcAft>
              <a:buFont typeface="Wingdings" pitchFamily="2" charset="2"/>
              <a:buNone/>
              <a:defRPr/>
            </a:pPr>
            <a:endParaRPr lang="cs-CZ" altLang="cs-CZ" sz="2000"/>
          </a:p>
          <a:p>
            <a:pPr eaLnBrk="1" fontAlgn="auto" hangingPunct="1">
              <a:lnSpc>
                <a:spcPct val="90000"/>
              </a:lnSpc>
              <a:spcAft>
                <a:spcPts val="0"/>
              </a:spcAft>
              <a:buFont typeface="Wingdings" pitchFamily="2" charset="2"/>
              <a:buNone/>
              <a:defRPr/>
            </a:pPr>
            <a:r>
              <a:rPr lang="cs-CZ" altLang="cs-CZ" sz="2400"/>
              <a:t>Tendence vývoje chápání nemovitostí (zejména komerčních):</a:t>
            </a:r>
          </a:p>
          <a:p>
            <a:pPr eaLnBrk="1" fontAlgn="auto" hangingPunct="1">
              <a:lnSpc>
                <a:spcPct val="90000"/>
              </a:lnSpc>
              <a:spcAft>
                <a:spcPts val="0"/>
              </a:spcAft>
              <a:defRPr/>
            </a:pPr>
            <a:r>
              <a:rPr lang="cs-CZ" altLang="cs-CZ" sz="2000"/>
              <a:t>Soubor funkčních celků: konstrukčních, technologických, logistických, informačních, bezpečnostních, marketingových</a:t>
            </a:r>
          </a:p>
        </p:txBody>
      </p:sp>
      <p:sp>
        <p:nvSpPr>
          <p:cNvPr id="34819" name="Zástupný symbol pro zápatí 1">
            <a:extLst>
              <a:ext uri="{FF2B5EF4-FFF2-40B4-BE49-F238E27FC236}">
                <a16:creationId xmlns:a16="http://schemas.microsoft.com/office/drawing/2014/main" id="{9139B8D7-3289-EE7E-9E0B-01BD8EAA1630}"/>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36868" name="Zástupný symbol pro číslo snímku 2">
            <a:extLst>
              <a:ext uri="{FF2B5EF4-FFF2-40B4-BE49-F238E27FC236}">
                <a16:creationId xmlns:a16="http://schemas.microsoft.com/office/drawing/2014/main" id="{79CD519A-A353-DDC8-C878-481BC0ACF085}"/>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C0865653-4370-A34E-AB54-27FFB9D3EE7F}" type="slidenum">
              <a:rPr lang="en-US" altLang="cs-CZ" sz="1200" smtClean="0">
                <a:solidFill>
                  <a:srgbClr val="898989"/>
                </a:solidFill>
                <a:latin typeface="Arial" panose="020B0604020202020204" pitchFamily="34" charset="0"/>
                <a:ea typeface="+mn-ea"/>
              </a:rPr>
              <a:pPr algn="l">
                <a:spcBef>
                  <a:spcPct val="0"/>
                </a:spcBef>
                <a:buClrTx/>
                <a:buFontTx/>
                <a:buNone/>
                <a:defRPr/>
              </a:pPr>
              <a:t>14</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205649D0-E50A-5177-E0A3-1F823539086B}"/>
              </a:ext>
            </a:extLst>
          </p:cNvPr>
          <p:cNvSpPr>
            <a:spLocks noGrp="1" noChangeArrowheads="1"/>
          </p:cNvSpPr>
          <p:nvPr>
            <p:ph type="title"/>
          </p:nvPr>
        </p:nvSpPr>
        <p:spPr/>
        <p:txBody>
          <a:bodyPr/>
          <a:lstStyle/>
          <a:p>
            <a:pPr eaLnBrk="1" hangingPunct="1"/>
            <a:r>
              <a:rPr lang="cs-CZ" altLang="cs-CZ" sz="4000"/>
              <a:t>Hlavní metody stanovení hodnoty  nemovitostí</a:t>
            </a:r>
            <a:endParaRPr lang="en-US" altLang="cs-CZ" sz="4000"/>
          </a:p>
        </p:txBody>
      </p:sp>
      <p:sp>
        <p:nvSpPr>
          <p:cNvPr id="35842" name="Rectangle 3">
            <a:extLst>
              <a:ext uri="{FF2B5EF4-FFF2-40B4-BE49-F238E27FC236}">
                <a16:creationId xmlns:a16="http://schemas.microsoft.com/office/drawing/2014/main" id="{F2DE3DFB-11BF-3C45-3355-870350BEB112}"/>
              </a:ext>
            </a:extLst>
          </p:cNvPr>
          <p:cNvSpPr>
            <a:spLocks noGrp="1" noChangeArrowheads="1"/>
          </p:cNvSpPr>
          <p:nvPr>
            <p:ph sz="half" idx="1"/>
          </p:nvPr>
        </p:nvSpPr>
        <p:spPr>
          <a:xfrm>
            <a:off x="468313" y="2133600"/>
            <a:ext cx="8435975" cy="3886200"/>
          </a:xfrm>
        </p:spPr>
        <p:txBody>
          <a:bodyPr/>
          <a:lstStyle/>
          <a:p>
            <a:pPr eaLnBrk="1" hangingPunct="1"/>
            <a:r>
              <a:rPr lang="cs-CZ" altLang="cs-CZ"/>
              <a:t>Srovnávací metoda</a:t>
            </a:r>
          </a:p>
          <a:p>
            <a:pPr eaLnBrk="1" hangingPunct="1"/>
            <a:r>
              <a:rPr lang="cs-CZ" altLang="cs-CZ"/>
              <a:t>Investiční / Výnosová metoda</a:t>
            </a:r>
          </a:p>
          <a:p>
            <a:pPr eaLnBrk="1" hangingPunct="1"/>
            <a:r>
              <a:rPr lang="cs-CZ" altLang="cs-CZ"/>
              <a:t>Zisková metoda</a:t>
            </a:r>
          </a:p>
          <a:p>
            <a:pPr eaLnBrk="1" hangingPunct="1"/>
            <a:r>
              <a:rPr lang="cs-CZ" altLang="cs-CZ"/>
              <a:t>Nákladová metoda</a:t>
            </a:r>
          </a:p>
          <a:p>
            <a:pPr eaLnBrk="1" hangingPunct="1"/>
            <a:r>
              <a:rPr lang="cs-CZ" altLang="cs-CZ"/>
              <a:t>Metoda zbytkové hodnoty</a:t>
            </a:r>
            <a:endParaRPr lang="en-US" altLang="cs-CZ"/>
          </a:p>
        </p:txBody>
      </p:sp>
      <p:sp>
        <p:nvSpPr>
          <p:cNvPr id="35843" name="Zástupný symbol pro zápatí 1">
            <a:extLst>
              <a:ext uri="{FF2B5EF4-FFF2-40B4-BE49-F238E27FC236}">
                <a16:creationId xmlns:a16="http://schemas.microsoft.com/office/drawing/2014/main" id="{91BB8A2E-FDA3-D7DF-067C-7A6D67A65FCC}"/>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40964" name="Zástupný symbol pro číslo snímku 2">
            <a:extLst>
              <a:ext uri="{FF2B5EF4-FFF2-40B4-BE49-F238E27FC236}">
                <a16:creationId xmlns:a16="http://schemas.microsoft.com/office/drawing/2014/main" id="{EABAEF97-8874-5427-A0FE-17A1FC9E7B87}"/>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1EB3A8FB-4D03-754E-B6BC-77EECB3DAA45}" type="slidenum">
              <a:rPr lang="en-US" altLang="cs-CZ" sz="1200" smtClean="0">
                <a:solidFill>
                  <a:srgbClr val="898989"/>
                </a:solidFill>
                <a:latin typeface="Arial" panose="020B0604020202020204" pitchFamily="34" charset="0"/>
                <a:ea typeface="+mn-ea"/>
              </a:rPr>
              <a:pPr algn="l">
                <a:spcBef>
                  <a:spcPct val="0"/>
                </a:spcBef>
                <a:buClrTx/>
                <a:buFontTx/>
                <a:buNone/>
                <a:defRPr/>
              </a:pPr>
              <a:t>15</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9F253BB6-B9EA-E1D2-C3D9-DB1EA797F1AD}"/>
              </a:ext>
            </a:extLst>
          </p:cNvPr>
          <p:cNvSpPr>
            <a:spLocks noGrp="1" noChangeArrowheads="1"/>
          </p:cNvSpPr>
          <p:nvPr>
            <p:ph type="title"/>
          </p:nvPr>
        </p:nvSpPr>
        <p:spPr/>
        <p:txBody>
          <a:bodyPr/>
          <a:lstStyle/>
          <a:p>
            <a:pPr eaLnBrk="1" hangingPunct="1"/>
            <a:r>
              <a:rPr lang="cs-CZ" altLang="cs-CZ"/>
              <a:t>Srovnávací metoda</a:t>
            </a:r>
            <a:endParaRPr lang="en-US" altLang="cs-CZ"/>
          </a:p>
        </p:txBody>
      </p:sp>
      <p:sp>
        <p:nvSpPr>
          <p:cNvPr id="36866" name="Rectangle 3">
            <a:extLst>
              <a:ext uri="{FF2B5EF4-FFF2-40B4-BE49-F238E27FC236}">
                <a16:creationId xmlns:a16="http://schemas.microsoft.com/office/drawing/2014/main" id="{8644694C-0281-FEDE-2CEA-873AC192713A}"/>
              </a:ext>
            </a:extLst>
          </p:cNvPr>
          <p:cNvSpPr>
            <a:spLocks noGrp="1" noChangeArrowheads="1"/>
          </p:cNvSpPr>
          <p:nvPr>
            <p:ph sz="half" idx="1"/>
          </p:nvPr>
        </p:nvSpPr>
        <p:spPr>
          <a:xfrm>
            <a:off x="684213" y="1844675"/>
            <a:ext cx="8147050" cy="3886200"/>
          </a:xfrm>
        </p:spPr>
        <p:txBody>
          <a:bodyPr/>
          <a:lstStyle/>
          <a:p>
            <a:pPr eaLnBrk="1" hangingPunct="1">
              <a:lnSpc>
                <a:spcPct val="80000"/>
              </a:lnSpc>
            </a:pPr>
            <a:r>
              <a:rPr lang="cs-CZ" altLang="cs-CZ" sz="2400"/>
              <a:t>Lokalita </a:t>
            </a:r>
          </a:p>
          <a:p>
            <a:pPr eaLnBrk="1" hangingPunct="1">
              <a:lnSpc>
                <a:spcPct val="80000"/>
              </a:lnSpc>
            </a:pPr>
            <a:r>
              <a:rPr lang="cs-CZ" altLang="cs-CZ" sz="2400"/>
              <a:t>Cena za jednotkový parametr</a:t>
            </a:r>
          </a:p>
          <a:p>
            <a:pPr eaLnBrk="1" hangingPunct="1">
              <a:lnSpc>
                <a:spcPct val="80000"/>
              </a:lnSpc>
            </a:pPr>
            <a:r>
              <a:rPr lang="cs-CZ" altLang="cs-CZ" sz="2400"/>
              <a:t>Dlouhodobá udržitelnost hodnoty (</a:t>
            </a:r>
            <a:r>
              <a:rPr lang="en-US" altLang="cs-CZ" sz="2400"/>
              <a:t>green building</a:t>
            </a:r>
            <a:r>
              <a:rPr lang="cs-CZ" altLang="cs-CZ" sz="2400"/>
              <a:t>)</a:t>
            </a:r>
          </a:p>
          <a:p>
            <a:pPr eaLnBrk="1" hangingPunct="1">
              <a:lnSpc>
                <a:spcPct val="80000"/>
              </a:lnSpc>
            </a:pPr>
            <a:r>
              <a:rPr lang="cs-CZ" altLang="cs-CZ" sz="2400"/>
              <a:t>Dostupnost nemovitosti</a:t>
            </a:r>
          </a:p>
          <a:p>
            <a:pPr eaLnBrk="1" hangingPunct="1">
              <a:lnSpc>
                <a:spcPct val="80000"/>
              </a:lnSpc>
            </a:pPr>
            <a:r>
              <a:rPr lang="cs-CZ" altLang="cs-CZ" sz="2400"/>
              <a:t>Dostupnost služeb</a:t>
            </a:r>
          </a:p>
          <a:p>
            <a:pPr eaLnBrk="1" hangingPunct="1">
              <a:lnSpc>
                <a:spcPct val="80000"/>
              </a:lnSpc>
            </a:pPr>
            <a:r>
              <a:rPr lang="cs-CZ" altLang="cs-CZ" sz="2400"/>
              <a:t>Konstrukce budovy a prostorové řešení</a:t>
            </a:r>
          </a:p>
          <a:p>
            <a:pPr eaLnBrk="1" hangingPunct="1">
              <a:lnSpc>
                <a:spcPct val="80000"/>
              </a:lnSpc>
            </a:pPr>
            <a:r>
              <a:rPr lang="cs-CZ" altLang="cs-CZ" sz="2400"/>
              <a:t>Parkovací kapacity</a:t>
            </a:r>
          </a:p>
          <a:p>
            <a:pPr eaLnBrk="1" hangingPunct="1">
              <a:lnSpc>
                <a:spcPct val="80000"/>
              </a:lnSpc>
            </a:pPr>
            <a:r>
              <a:rPr lang="cs-CZ" altLang="cs-CZ" sz="2400"/>
              <a:t>Využitelnost pozemku</a:t>
            </a:r>
          </a:p>
          <a:p>
            <a:pPr eaLnBrk="1" hangingPunct="1">
              <a:lnSpc>
                <a:spcPct val="80000"/>
              </a:lnSpc>
            </a:pPr>
            <a:r>
              <a:rPr lang="cs-CZ" altLang="cs-CZ" sz="2400"/>
              <a:t>Rizika ovlivňující užitnou hodnotu nemovitosti</a:t>
            </a:r>
          </a:p>
          <a:p>
            <a:pPr eaLnBrk="1" hangingPunct="1">
              <a:lnSpc>
                <a:spcPct val="80000"/>
              </a:lnSpc>
            </a:pPr>
            <a:r>
              <a:rPr lang="cs-CZ" altLang="cs-CZ" sz="2400"/>
              <a:t>Další porovnávané prvky………..?</a:t>
            </a:r>
            <a:endParaRPr lang="en-US" altLang="cs-CZ" sz="2400"/>
          </a:p>
          <a:p>
            <a:pPr eaLnBrk="1" hangingPunct="1">
              <a:lnSpc>
                <a:spcPct val="80000"/>
              </a:lnSpc>
            </a:pPr>
            <a:endParaRPr lang="en-US" altLang="cs-CZ" sz="2400"/>
          </a:p>
        </p:txBody>
      </p:sp>
      <p:sp>
        <p:nvSpPr>
          <p:cNvPr id="36867" name="Zástupný symbol pro zápatí 1">
            <a:extLst>
              <a:ext uri="{FF2B5EF4-FFF2-40B4-BE49-F238E27FC236}">
                <a16:creationId xmlns:a16="http://schemas.microsoft.com/office/drawing/2014/main" id="{D45D95A3-5819-32F5-A6DF-BD0B62D0B5A9}"/>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41988" name="Zástupný symbol pro číslo snímku 2">
            <a:extLst>
              <a:ext uri="{FF2B5EF4-FFF2-40B4-BE49-F238E27FC236}">
                <a16:creationId xmlns:a16="http://schemas.microsoft.com/office/drawing/2014/main" id="{DCB11AA4-10F0-D97B-82CC-4DC40FFD7E5D}"/>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81EAEBBA-C4B6-C544-80A7-46B9F75A3ED6}" type="slidenum">
              <a:rPr lang="en-US" altLang="cs-CZ" sz="1200" smtClean="0">
                <a:solidFill>
                  <a:srgbClr val="898989"/>
                </a:solidFill>
                <a:latin typeface="Arial" panose="020B0604020202020204" pitchFamily="34" charset="0"/>
                <a:ea typeface="+mn-ea"/>
              </a:rPr>
              <a:pPr algn="l">
                <a:spcBef>
                  <a:spcPct val="0"/>
                </a:spcBef>
                <a:buClrTx/>
                <a:buFontTx/>
                <a:buNone/>
                <a:defRPr/>
              </a:pPr>
              <a:t>16</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85A145EB-0EFC-F865-044B-55906410E9D4}"/>
              </a:ext>
            </a:extLst>
          </p:cNvPr>
          <p:cNvSpPr>
            <a:spLocks noGrp="1" noChangeArrowheads="1"/>
          </p:cNvSpPr>
          <p:nvPr>
            <p:ph type="title"/>
          </p:nvPr>
        </p:nvSpPr>
        <p:spPr/>
        <p:txBody>
          <a:bodyPr/>
          <a:lstStyle/>
          <a:p>
            <a:pPr eaLnBrk="1" hangingPunct="1"/>
            <a:r>
              <a:rPr lang="cs-CZ" altLang="cs-CZ"/>
              <a:t>Investiční / Výnosová metoda</a:t>
            </a:r>
            <a:endParaRPr lang="en-US" altLang="cs-CZ"/>
          </a:p>
        </p:txBody>
      </p:sp>
      <p:sp>
        <p:nvSpPr>
          <p:cNvPr id="37890" name="Rectangle 3">
            <a:extLst>
              <a:ext uri="{FF2B5EF4-FFF2-40B4-BE49-F238E27FC236}">
                <a16:creationId xmlns:a16="http://schemas.microsoft.com/office/drawing/2014/main" id="{F525A770-6CAA-DD37-AB71-83A4A7A1ADBA}"/>
              </a:ext>
            </a:extLst>
          </p:cNvPr>
          <p:cNvSpPr>
            <a:spLocks noGrp="1" noChangeArrowheads="1"/>
          </p:cNvSpPr>
          <p:nvPr>
            <p:ph sz="half" idx="1"/>
          </p:nvPr>
        </p:nvSpPr>
        <p:spPr>
          <a:xfrm>
            <a:off x="457200" y="1981200"/>
            <a:ext cx="8218488" cy="3886200"/>
          </a:xfrm>
        </p:spPr>
        <p:txBody>
          <a:bodyPr/>
          <a:lstStyle/>
          <a:p>
            <a:pPr eaLnBrk="1" hangingPunct="1"/>
            <a:r>
              <a:rPr lang="cs-CZ" altLang="cs-CZ"/>
              <a:t>Investice do nemovitosti podobá mnoha dalším typům investic, </a:t>
            </a:r>
            <a:r>
              <a:rPr lang="cs-CZ" altLang="cs-CZ">
                <a:solidFill>
                  <a:srgbClr val="FF0000"/>
                </a:solidFill>
              </a:rPr>
              <a:t>kde je nutné sumu kapitálu vyplatit dnes</a:t>
            </a:r>
            <a:r>
              <a:rPr lang="cs-CZ" altLang="cs-CZ"/>
              <a:t> s tím, že </a:t>
            </a:r>
            <a:r>
              <a:rPr lang="cs-CZ" altLang="cs-CZ">
                <a:solidFill>
                  <a:srgbClr val="FF0000"/>
                </a:solidFill>
              </a:rPr>
              <a:t>zisk bude realizován v budoucnosti</a:t>
            </a:r>
            <a:r>
              <a:rPr lang="cs-CZ" altLang="cs-CZ"/>
              <a:t>. </a:t>
            </a:r>
          </a:p>
          <a:p>
            <a:pPr eaLnBrk="1" hangingPunct="1"/>
            <a:r>
              <a:rPr lang="cs-CZ" altLang="cs-CZ"/>
              <a:t>V případě komerční nemovitosti to bude </a:t>
            </a:r>
            <a:r>
              <a:rPr lang="cs-CZ" altLang="cs-CZ">
                <a:solidFill>
                  <a:srgbClr val="FF0000"/>
                </a:solidFill>
              </a:rPr>
              <a:t>příjem z pronájmu,</a:t>
            </a:r>
            <a:r>
              <a:rPr lang="cs-CZ" altLang="cs-CZ"/>
              <a:t> </a:t>
            </a:r>
            <a:r>
              <a:rPr lang="cs-CZ" altLang="cs-CZ">
                <a:solidFill>
                  <a:srgbClr val="FF0000"/>
                </a:solidFill>
              </a:rPr>
              <a:t>a/nebo kapitál ve formě peněžního příjmu z budoucího prodeje</a:t>
            </a:r>
            <a:r>
              <a:rPr lang="cs-CZ" altLang="cs-CZ"/>
              <a:t>.</a:t>
            </a:r>
            <a:endParaRPr lang="en-US" altLang="cs-CZ"/>
          </a:p>
        </p:txBody>
      </p:sp>
      <p:sp>
        <p:nvSpPr>
          <p:cNvPr id="37891" name="Zástupný symbol pro zápatí 1">
            <a:extLst>
              <a:ext uri="{FF2B5EF4-FFF2-40B4-BE49-F238E27FC236}">
                <a16:creationId xmlns:a16="http://schemas.microsoft.com/office/drawing/2014/main" id="{EF8F360F-EC00-2A55-3D50-5DD4253DA67B}"/>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43012" name="Zástupný symbol pro číslo snímku 2">
            <a:extLst>
              <a:ext uri="{FF2B5EF4-FFF2-40B4-BE49-F238E27FC236}">
                <a16:creationId xmlns:a16="http://schemas.microsoft.com/office/drawing/2014/main" id="{C8D8E4C2-7CCD-5826-4D8E-AE85975E98DA}"/>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9AEF7221-946C-2F4A-91FB-4F997B8C154D}" type="slidenum">
              <a:rPr lang="en-US" altLang="cs-CZ" sz="1200" smtClean="0">
                <a:solidFill>
                  <a:srgbClr val="898989"/>
                </a:solidFill>
                <a:latin typeface="Arial" panose="020B0604020202020204" pitchFamily="34" charset="0"/>
                <a:ea typeface="+mn-ea"/>
              </a:rPr>
              <a:pPr algn="l">
                <a:spcBef>
                  <a:spcPct val="0"/>
                </a:spcBef>
                <a:buClrTx/>
                <a:buFontTx/>
                <a:buNone/>
                <a:defRPr/>
              </a:pPr>
              <a:t>17</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1D22BC1A-F154-6985-D68E-7591834C7A34}"/>
              </a:ext>
            </a:extLst>
          </p:cNvPr>
          <p:cNvSpPr>
            <a:spLocks noGrp="1" noChangeArrowheads="1"/>
          </p:cNvSpPr>
          <p:nvPr>
            <p:ph type="title"/>
          </p:nvPr>
        </p:nvSpPr>
        <p:spPr/>
        <p:txBody>
          <a:bodyPr/>
          <a:lstStyle/>
          <a:p>
            <a:pPr eaLnBrk="1" hangingPunct="1"/>
            <a:r>
              <a:rPr lang="cs-CZ" altLang="cs-CZ"/>
              <a:t>Investiční / Výnosová metoda</a:t>
            </a:r>
            <a:endParaRPr lang="en-US" altLang="cs-CZ"/>
          </a:p>
        </p:txBody>
      </p:sp>
      <p:sp>
        <p:nvSpPr>
          <p:cNvPr id="38914" name="Rectangle 3">
            <a:extLst>
              <a:ext uri="{FF2B5EF4-FFF2-40B4-BE49-F238E27FC236}">
                <a16:creationId xmlns:a16="http://schemas.microsoft.com/office/drawing/2014/main" id="{9596F4A7-A922-8E65-ED09-8285B923EA56}"/>
              </a:ext>
            </a:extLst>
          </p:cNvPr>
          <p:cNvSpPr>
            <a:spLocks noGrp="1" noChangeArrowheads="1"/>
          </p:cNvSpPr>
          <p:nvPr>
            <p:ph sz="half" idx="1"/>
          </p:nvPr>
        </p:nvSpPr>
        <p:spPr>
          <a:xfrm>
            <a:off x="468313" y="1844675"/>
            <a:ext cx="8435975" cy="4167188"/>
          </a:xfrm>
        </p:spPr>
        <p:txBody>
          <a:bodyPr/>
          <a:lstStyle/>
          <a:p>
            <a:pPr eaLnBrk="1" hangingPunct="1"/>
            <a:r>
              <a:rPr lang="cs-CZ" altLang="cs-CZ"/>
              <a:t>Pokud je vyplacen 1 milion s tím, že roční příjem z dané investice je 100 000, pak se procentuelní míra návratnosti rovná:</a:t>
            </a:r>
          </a:p>
          <a:p>
            <a:pPr eaLnBrk="1" hangingPunct="1"/>
            <a:r>
              <a:rPr lang="cs-CZ" altLang="cs-CZ"/>
              <a:t>(100 000 : 1 000 000) x 100 = </a:t>
            </a:r>
            <a:r>
              <a:rPr lang="cs-CZ" altLang="cs-CZ">
                <a:solidFill>
                  <a:srgbClr val="FF0000"/>
                </a:solidFill>
              </a:rPr>
              <a:t>10%</a:t>
            </a:r>
            <a:r>
              <a:rPr lang="cs-CZ" altLang="cs-CZ"/>
              <a:t>  </a:t>
            </a:r>
          </a:p>
          <a:p>
            <a:pPr eaLnBrk="1" hangingPunct="1"/>
            <a:r>
              <a:rPr lang="cs-CZ" altLang="cs-CZ"/>
              <a:t>Procentuelní vyjádření návratnosti investice p.a. se nazývá Kapitalizační míra nebo </a:t>
            </a:r>
            <a:r>
              <a:rPr lang="cs-CZ" altLang="cs-CZ" b="1">
                <a:solidFill>
                  <a:srgbClr val="FF0000"/>
                </a:solidFill>
              </a:rPr>
              <a:t>YIELD</a:t>
            </a:r>
            <a:r>
              <a:rPr lang="cs-CZ" altLang="cs-CZ"/>
              <a:t>. </a:t>
            </a:r>
          </a:p>
          <a:p>
            <a:pPr eaLnBrk="1" hangingPunct="1"/>
            <a:r>
              <a:rPr lang="cs-CZ" altLang="cs-CZ"/>
              <a:t>Z uvedeného vztahu dále vyplývá, že doba návratnosti takovéto investice je 10 let.</a:t>
            </a:r>
            <a:endParaRPr lang="en-US" altLang="cs-CZ"/>
          </a:p>
        </p:txBody>
      </p:sp>
      <p:sp>
        <p:nvSpPr>
          <p:cNvPr id="38915" name="Zástupný symbol pro zápatí 1">
            <a:extLst>
              <a:ext uri="{FF2B5EF4-FFF2-40B4-BE49-F238E27FC236}">
                <a16:creationId xmlns:a16="http://schemas.microsoft.com/office/drawing/2014/main" id="{540DC0B7-BEEB-D564-A3E3-8DD85CC9C256}"/>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44036" name="Zástupný symbol pro číslo snímku 2">
            <a:extLst>
              <a:ext uri="{FF2B5EF4-FFF2-40B4-BE49-F238E27FC236}">
                <a16:creationId xmlns:a16="http://schemas.microsoft.com/office/drawing/2014/main" id="{D589E952-5FC1-7E01-9199-16F602FC4595}"/>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A6126145-7DC1-E242-BB6E-5A61BD68EA6B}" type="slidenum">
              <a:rPr lang="en-US" altLang="cs-CZ" sz="1200" smtClean="0">
                <a:solidFill>
                  <a:srgbClr val="898989"/>
                </a:solidFill>
                <a:latin typeface="Arial" panose="020B0604020202020204" pitchFamily="34" charset="0"/>
                <a:ea typeface="+mn-ea"/>
              </a:rPr>
              <a:pPr algn="l">
                <a:spcBef>
                  <a:spcPct val="0"/>
                </a:spcBef>
                <a:buClrTx/>
                <a:buFontTx/>
                <a:buNone/>
                <a:defRPr/>
              </a:pPr>
              <a:t>18</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FF3B30FD-523D-34E2-48D0-7AE6D3D62A22}"/>
              </a:ext>
            </a:extLst>
          </p:cNvPr>
          <p:cNvSpPr>
            <a:spLocks noGrp="1" noChangeArrowheads="1"/>
          </p:cNvSpPr>
          <p:nvPr>
            <p:ph type="title"/>
          </p:nvPr>
        </p:nvSpPr>
        <p:spPr/>
        <p:txBody>
          <a:bodyPr/>
          <a:lstStyle/>
          <a:p>
            <a:pPr eaLnBrk="1" hangingPunct="1"/>
            <a:r>
              <a:rPr lang="cs-CZ" altLang="cs-CZ" sz="4000"/>
              <a:t>Doba návratnosti / YIELD</a:t>
            </a:r>
            <a:br>
              <a:rPr lang="cs-CZ" altLang="cs-CZ" sz="4000"/>
            </a:br>
            <a:r>
              <a:rPr lang="cs-CZ" altLang="cs-CZ" sz="4000"/>
              <a:t>Riziko investice</a:t>
            </a:r>
            <a:endParaRPr lang="en-US" altLang="cs-CZ" sz="4000"/>
          </a:p>
        </p:txBody>
      </p:sp>
      <p:sp>
        <p:nvSpPr>
          <p:cNvPr id="39938" name="Rectangle 3">
            <a:extLst>
              <a:ext uri="{FF2B5EF4-FFF2-40B4-BE49-F238E27FC236}">
                <a16:creationId xmlns:a16="http://schemas.microsoft.com/office/drawing/2014/main" id="{CA4B7D5C-8175-9EED-65DF-38CC9484CFEB}"/>
              </a:ext>
            </a:extLst>
          </p:cNvPr>
          <p:cNvSpPr>
            <a:spLocks noGrp="1" noChangeArrowheads="1"/>
          </p:cNvSpPr>
          <p:nvPr>
            <p:ph sz="half" idx="1"/>
          </p:nvPr>
        </p:nvSpPr>
        <p:spPr>
          <a:xfrm>
            <a:off x="457200" y="1981200"/>
            <a:ext cx="4019550" cy="3886200"/>
          </a:xfrm>
        </p:spPr>
        <p:txBody>
          <a:bodyPr/>
          <a:lstStyle/>
          <a:p>
            <a:pPr eaLnBrk="1" hangingPunct="1"/>
            <a:r>
              <a:rPr lang="cs-CZ" altLang="cs-CZ"/>
              <a:t>Čím je investice riskantnější, tím rychleji se snaží investor získat investované prostředky zpět. </a:t>
            </a:r>
          </a:p>
          <a:p>
            <a:pPr eaLnBrk="1" hangingPunct="1"/>
            <a:r>
              <a:rPr lang="cs-CZ" altLang="cs-CZ">
                <a:solidFill>
                  <a:srgbClr val="FF0000"/>
                </a:solidFill>
              </a:rPr>
              <a:t>YIELD</a:t>
            </a:r>
            <a:r>
              <a:rPr lang="cs-CZ" altLang="cs-CZ"/>
              <a:t> je vyšší</a:t>
            </a:r>
            <a:endParaRPr lang="en-US" altLang="cs-CZ"/>
          </a:p>
        </p:txBody>
      </p:sp>
      <p:sp>
        <p:nvSpPr>
          <p:cNvPr id="39939" name="Rectangle 4">
            <a:extLst>
              <a:ext uri="{FF2B5EF4-FFF2-40B4-BE49-F238E27FC236}">
                <a16:creationId xmlns:a16="http://schemas.microsoft.com/office/drawing/2014/main" id="{94C2AF19-8319-26A3-29E4-ED0BA95DC307}"/>
              </a:ext>
            </a:extLst>
          </p:cNvPr>
          <p:cNvSpPr>
            <a:spLocks noGrp="1" noChangeArrowheads="1"/>
          </p:cNvSpPr>
          <p:nvPr>
            <p:ph sz="half" idx="2"/>
          </p:nvPr>
        </p:nvSpPr>
        <p:spPr>
          <a:xfrm>
            <a:off x="4667250" y="1981200"/>
            <a:ext cx="4019550" cy="3886200"/>
          </a:xfrm>
        </p:spPr>
        <p:txBody>
          <a:bodyPr/>
          <a:lstStyle/>
          <a:p>
            <a:pPr eaLnBrk="1" hangingPunct="1"/>
            <a:r>
              <a:rPr lang="cs-CZ" altLang="cs-CZ"/>
              <a:t>Doba návratnosti, respektive </a:t>
            </a:r>
            <a:r>
              <a:rPr lang="cs-CZ" altLang="cs-CZ">
                <a:solidFill>
                  <a:srgbClr val="FF0000"/>
                </a:solidFill>
              </a:rPr>
              <a:t>YIELD</a:t>
            </a:r>
            <a:r>
              <a:rPr lang="cs-CZ" altLang="cs-CZ"/>
              <a:t> na:</a:t>
            </a:r>
          </a:p>
          <a:p>
            <a:pPr lvl="1" eaLnBrk="1" hangingPunct="1"/>
            <a:endParaRPr lang="cs-CZ" altLang="cs-CZ"/>
          </a:p>
          <a:p>
            <a:pPr lvl="1" eaLnBrk="1" hangingPunct="1"/>
            <a:r>
              <a:rPr lang="cs-CZ" altLang="cs-CZ"/>
              <a:t> stabilních trzích:</a:t>
            </a:r>
          </a:p>
          <a:p>
            <a:pPr lvl="1" eaLnBrk="1" hangingPunct="1">
              <a:buFont typeface="Wingdings" pitchFamily="2" charset="2"/>
              <a:buNone/>
            </a:pPr>
            <a:r>
              <a:rPr lang="cs-CZ" altLang="cs-CZ"/>
              <a:t>			………….?</a:t>
            </a:r>
          </a:p>
          <a:p>
            <a:pPr lvl="1" eaLnBrk="1" hangingPunct="1"/>
            <a:r>
              <a:rPr lang="cs-CZ" altLang="cs-CZ"/>
              <a:t>nestabilních trzích</a:t>
            </a:r>
          </a:p>
          <a:p>
            <a:pPr eaLnBrk="1" hangingPunct="1">
              <a:buFont typeface="Wingdings" pitchFamily="2" charset="2"/>
              <a:buNone/>
            </a:pPr>
            <a:r>
              <a:rPr lang="cs-CZ" altLang="cs-CZ"/>
              <a:t>                  .……….?</a:t>
            </a:r>
          </a:p>
          <a:p>
            <a:pPr eaLnBrk="1" hangingPunct="1">
              <a:buFont typeface="Wingdings" pitchFamily="2" charset="2"/>
              <a:buNone/>
            </a:pPr>
            <a:endParaRPr lang="cs-CZ" altLang="cs-CZ"/>
          </a:p>
          <a:p>
            <a:pPr eaLnBrk="1" hangingPunct="1">
              <a:buFont typeface="Wingdings" pitchFamily="2" charset="2"/>
              <a:buNone/>
            </a:pPr>
            <a:endParaRPr lang="en-US" altLang="cs-CZ"/>
          </a:p>
        </p:txBody>
      </p:sp>
      <p:sp>
        <p:nvSpPr>
          <p:cNvPr id="39940" name="Zástupný symbol pro zápatí 1">
            <a:extLst>
              <a:ext uri="{FF2B5EF4-FFF2-40B4-BE49-F238E27FC236}">
                <a16:creationId xmlns:a16="http://schemas.microsoft.com/office/drawing/2014/main" id="{A832117D-7C9E-D9E4-0861-3A0188EB4E7A}"/>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45061" name="Zástupný symbol pro číslo snímku 2">
            <a:extLst>
              <a:ext uri="{FF2B5EF4-FFF2-40B4-BE49-F238E27FC236}">
                <a16:creationId xmlns:a16="http://schemas.microsoft.com/office/drawing/2014/main" id="{563C6A40-0BCE-C37C-E0CD-7FE0F9D16D8E}"/>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B94CD392-BE01-314D-B1D7-2C41BD37C1D6}" type="slidenum">
              <a:rPr lang="en-US" altLang="cs-CZ" sz="1200" smtClean="0">
                <a:solidFill>
                  <a:srgbClr val="898989"/>
                </a:solidFill>
                <a:latin typeface="Arial" panose="020B0604020202020204" pitchFamily="34" charset="0"/>
                <a:ea typeface="+mn-ea"/>
              </a:rPr>
              <a:pPr algn="l">
                <a:spcBef>
                  <a:spcPct val="0"/>
                </a:spcBef>
                <a:buClrTx/>
                <a:buFontTx/>
                <a:buNone/>
                <a:defRPr/>
              </a:pPr>
              <a:t>19</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5DA2-637C-FD65-173E-FD76284EA6EB}"/>
              </a:ext>
            </a:extLst>
          </p:cNvPr>
          <p:cNvSpPr>
            <a:spLocks noGrp="1"/>
          </p:cNvSpPr>
          <p:nvPr>
            <p:ph type="title"/>
          </p:nvPr>
        </p:nvSpPr>
        <p:spPr/>
        <p:txBody>
          <a:bodyPr/>
          <a:lstStyle/>
          <a:p>
            <a:pPr>
              <a:defRPr/>
            </a:pPr>
            <a:r>
              <a:rPr lang="cs-CZ" altLang="cs-CZ" dirty="0"/>
              <a:t>Ekonomika a Trh</a:t>
            </a:r>
            <a:endParaRPr lang="en-US" dirty="0"/>
          </a:p>
        </p:txBody>
      </p:sp>
      <p:pic>
        <p:nvPicPr>
          <p:cNvPr id="87042" name="Picture Placeholder 25" descr="close up image of inside building material">
            <a:extLst>
              <a:ext uri="{FF2B5EF4-FFF2-40B4-BE49-F238E27FC236}">
                <a16:creationId xmlns:a16="http://schemas.microsoft.com/office/drawing/2014/main" id="{DF61D5F2-E774-7566-F826-916C3D2AF24B}"/>
              </a:ext>
            </a:extLst>
          </p:cNvPr>
          <p:cNvPicPr>
            <a:picLocks noGrp="1" noChangeAspect="1" noChangeArrowheads="1"/>
          </p:cNvPicPr>
          <p:nvPr>
            <p:ph type="pic" sz="quarter" idx="41"/>
          </p:nvPr>
        </p:nvPicPr>
        <p:blipFill>
          <a:blip r:embed="rId3">
            <a:extLst>
              <a:ext uri="{28A0092B-C50C-407E-A947-70E740481C1C}">
                <a14:useLocalDpi xmlns:a14="http://schemas.microsoft.com/office/drawing/2010/main" val="0"/>
              </a:ext>
            </a:extLst>
          </a:blip>
          <a:srcRect/>
          <a:stretch>
            <a:fillRect/>
          </a:stretch>
        </p:blipFill>
        <p:spPr>
          <a:xfrm>
            <a:off x="1647825" y="2389188"/>
            <a:ext cx="1106488" cy="1108075"/>
          </a:xfrm>
          <a:ln w="9525"/>
          <a:extLst>
            <a:ext uri="{91240B29-F687-4F45-9708-019B960494DF}">
              <a14:hiddenLine xmlns:a14="http://schemas.microsoft.com/office/drawing/2010/main" w="95250" cap="sq" algn="ctr">
                <a:solidFill>
                  <a:srgbClr val="000000"/>
                </a:solidFill>
                <a:miter lim="800000"/>
                <a:headEnd/>
                <a:tailEnd/>
              </a14:hiddenLine>
            </a:ext>
          </a:extLst>
        </p:spPr>
      </p:pic>
      <p:pic>
        <p:nvPicPr>
          <p:cNvPr id="87043" name="Graphic 41" descr="Map compass">
            <a:extLst>
              <a:ext uri="{FF2B5EF4-FFF2-40B4-BE49-F238E27FC236}">
                <a16:creationId xmlns:a16="http://schemas.microsoft.com/office/drawing/2014/main" id="{C00BFF5A-77A8-8688-C6CC-E1BB2F44C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413" y="2655888"/>
            <a:ext cx="51593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512EF723-EF38-9AD4-65F9-0E3FF08F275C}"/>
              </a:ext>
            </a:extLst>
          </p:cNvPr>
          <p:cNvSpPr>
            <a:spLocks noGrp="1"/>
          </p:cNvSpPr>
          <p:nvPr>
            <p:ph type="body" sz="quarter" idx="17"/>
          </p:nvPr>
        </p:nvSpPr>
        <p:spPr>
          <a:xfrm>
            <a:off x="1457325" y="3865563"/>
            <a:ext cx="1485900" cy="269875"/>
          </a:xfrm>
        </p:spPr>
        <p:txBody>
          <a:bodyPr/>
          <a:lstStyle/>
          <a:p>
            <a:pPr>
              <a:defRPr/>
            </a:pPr>
            <a:r>
              <a:rPr lang="cs-CZ" altLang="cs-CZ" dirty="0"/>
              <a:t>Tržní ekonomika</a:t>
            </a:r>
          </a:p>
          <a:p>
            <a:pPr>
              <a:defRPr/>
            </a:pPr>
            <a:endParaRPr lang="en-US" dirty="0"/>
          </a:p>
        </p:txBody>
      </p:sp>
      <p:pic>
        <p:nvPicPr>
          <p:cNvPr id="87045" name="Picture Placeholder 27" descr="Pencil laying on a blueprint of building">
            <a:extLst>
              <a:ext uri="{FF2B5EF4-FFF2-40B4-BE49-F238E27FC236}">
                <a16:creationId xmlns:a16="http://schemas.microsoft.com/office/drawing/2014/main" id="{56EEE96E-04E5-9E0A-3FCB-0FCB2DC3C606}"/>
              </a:ext>
            </a:extLst>
          </p:cNvPr>
          <p:cNvPicPr>
            <a:picLocks noGrp="1" noChangeAspect="1" noChangeArrowheads="1"/>
          </p:cNvPicPr>
          <p:nvPr>
            <p:ph type="pic" sz="quarter" idx="42"/>
          </p:nvPr>
        </p:nvPicPr>
        <p:blipFill>
          <a:blip r:embed="rId5">
            <a:extLst>
              <a:ext uri="{28A0092B-C50C-407E-A947-70E740481C1C}">
                <a14:useLocalDpi xmlns:a14="http://schemas.microsoft.com/office/drawing/2010/main" val="0"/>
              </a:ext>
            </a:extLst>
          </a:blip>
          <a:srcRect/>
          <a:stretch>
            <a:fillRect/>
          </a:stretch>
        </p:blipFill>
        <p:spPr>
          <a:xfrm>
            <a:off x="4017963" y="2346325"/>
            <a:ext cx="1108075" cy="1106488"/>
          </a:xfrm>
          <a:ln w="9525"/>
          <a:extLst>
            <a:ext uri="{91240B29-F687-4F45-9708-019B960494DF}">
              <a14:hiddenLine xmlns:a14="http://schemas.microsoft.com/office/drawing/2010/main" w="95250" cap="sq" algn="ctr">
                <a:solidFill>
                  <a:srgbClr val="000000"/>
                </a:solidFill>
                <a:miter lim="800000"/>
                <a:headEnd/>
                <a:tailEnd/>
              </a14:hiddenLine>
            </a:ext>
          </a:extLst>
        </p:spPr>
      </p:pic>
      <p:pic>
        <p:nvPicPr>
          <p:cNvPr id="87046" name="Graphic 39" descr="Books">
            <a:extLst>
              <a:ext uri="{FF2B5EF4-FFF2-40B4-BE49-F238E27FC236}">
                <a16:creationId xmlns:a16="http://schemas.microsoft.com/office/drawing/2014/main" id="{4CF56E6C-2040-6B5B-4D68-418EABF02A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4825" y="2697163"/>
            <a:ext cx="5143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CB9831CD-FFF6-D8BF-F1F9-F3EF48C1C036}"/>
              </a:ext>
            </a:extLst>
          </p:cNvPr>
          <p:cNvSpPr>
            <a:spLocks noGrp="1"/>
          </p:cNvSpPr>
          <p:nvPr>
            <p:ph type="body" sz="quarter" idx="33"/>
          </p:nvPr>
        </p:nvSpPr>
        <p:spPr>
          <a:xfrm>
            <a:off x="3829050" y="3865563"/>
            <a:ext cx="1485900" cy="269875"/>
          </a:xfrm>
        </p:spPr>
        <p:txBody>
          <a:bodyPr/>
          <a:lstStyle/>
          <a:p>
            <a:pPr>
              <a:defRPr/>
            </a:pPr>
            <a:r>
              <a:rPr lang="cs-CZ" altLang="cs-CZ" dirty="0"/>
              <a:t>Direktivně řízená ekonomika</a:t>
            </a:r>
          </a:p>
          <a:p>
            <a:pPr>
              <a:defRPr/>
            </a:pPr>
            <a:endParaRPr lang="en-US" dirty="0"/>
          </a:p>
        </p:txBody>
      </p:sp>
      <p:pic>
        <p:nvPicPr>
          <p:cNvPr id="87048" name="Picture Placeholder 29" descr="angled view of skyscraper from the ground">
            <a:extLst>
              <a:ext uri="{FF2B5EF4-FFF2-40B4-BE49-F238E27FC236}">
                <a16:creationId xmlns:a16="http://schemas.microsoft.com/office/drawing/2014/main" id="{D3A0DB89-ED3D-2371-6914-AA7647F1D9E0}"/>
              </a:ext>
            </a:extLst>
          </p:cNvPr>
          <p:cNvPicPr>
            <a:picLocks noGrp="1" noChangeAspect="1" noChangeArrowheads="1"/>
          </p:cNvPicPr>
          <p:nvPr>
            <p:ph type="pic" sz="quarter" idx="43"/>
          </p:nvPr>
        </p:nvPicPr>
        <p:blipFill>
          <a:blip r:embed="rId7">
            <a:extLst>
              <a:ext uri="{28A0092B-C50C-407E-A947-70E740481C1C}">
                <a14:useLocalDpi xmlns:a14="http://schemas.microsoft.com/office/drawing/2010/main" val="0"/>
              </a:ext>
            </a:extLst>
          </a:blip>
          <a:srcRect/>
          <a:stretch>
            <a:fillRect/>
          </a:stretch>
        </p:blipFill>
        <p:spPr>
          <a:xfrm>
            <a:off x="6253163" y="2333625"/>
            <a:ext cx="1108075" cy="1108075"/>
          </a:xfrm>
          <a:ln w="9525"/>
          <a:extLst>
            <a:ext uri="{91240B29-F687-4F45-9708-019B960494DF}">
              <a14:hiddenLine xmlns:a14="http://schemas.microsoft.com/office/drawing/2010/main" w="95250" cap="sq" algn="ctr">
                <a:solidFill>
                  <a:srgbClr val="000000"/>
                </a:solidFill>
                <a:miter lim="800000"/>
                <a:headEnd/>
                <a:tailEnd/>
              </a14:hiddenLine>
            </a:ext>
          </a:extLst>
        </p:spPr>
      </p:pic>
      <p:pic>
        <p:nvPicPr>
          <p:cNvPr id="87049" name="Graphic 35" descr="Eye">
            <a:extLst>
              <a:ext uri="{FF2B5EF4-FFF2-40B4-BE49-F238E27FC236}">
                <a16:creationId xmlns:a16="http://schemas.microsoft.com/office/drawing/2014/main" id="{5E774028-19A2-BA6F-F87A-0B68B6F0EB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2413" y="2686050"/>
            <a:ext cx="5159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a:extLst>
              <a:ext uri="{FF2B5EF4-FFF2-40B4-BE49-F238E27FC236}">
                <a16:creationId xmlns:a16="http://schemas.microsoft.com/office/drawing/2014/main" id="{E8ADB79D-726C-5B02-7EAD-2575759672B2}"/>
              </a:ext>
            </a:extLst>
          </p:cNvPr>
          <p:cNvSpPr>
            <a:spLocks noGrp="1"/>
          </p:cNvSpPr>
          <p:nvPr>
            <p:ph type="body" sz="quarter" idx="35"/>
          </p:nvPr>
        </p:nvSpPr>
        <p:spPr>
          <a:xfrm>
            <a:off x="6064250" y="3863975"/>
            <a:ext cx="1485900" cy="269875"/>
          </a:xfrm>
        </p:spPr>
        <p:txBody>
          <a:bodyPr/>
          <a:lstStyle/>
          <a:p>
            <a:pPr>
              <a:defRPr/>
            </a:pPr>
            <a:r>
              <a:rPr lang="cs-CZ" altLang="cs-CZ" dirty="0"/>
              <a:t>Smíšená ekonomika</a:t>
            </a:r>
          </a:p>
          <a:p>
            <a:pPr>
              <a:defRPr/>
            </a:pPr>
            <a:endParaRPr lang="en-US" dirty="0"/>
          </a:p>
        </p:txBody>
      </p:sp>
      <p:sp>
        <p:nvSpPr>
          <p:cNvPr id="87051" name="TextovéPole 47">
            <a:extLst>
              <a:ext uri="{FF2B5EF4-FFF2-40B4-BE49-F238E27FC236}">
                <a16:creationId xmlns:a16="http://schemas.microsoft.com/office/drawing/2014/main" id="{57575AFE-1974-62EC-991D-824F1C474AB2}"/>
              </a:ext>
            </a:extLst>
          </p:cNvPr>
          <p:cNvSpPr txBox="1">
            <a:spLocks noChangeArrowheads="1"/>
          </p:cNvSpPr>
          <p:nvPr/>
        </p:nvSpPr>
        <p:spPr bwMode="auto">
          <a:xfrm>
            <a:off x="323850" y="3429000"/>
            <a:ext cx="8636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cs-CZ" altLang="cs-CZ" sz="1800"/>
          </a:p>
        </p:txBody>
      </p:sp>
      <p:sp>
        <p:nvSpPr>
          <p:cNvPr id="8" name="Zástupný symbol pro číslo snímku 7">
            <a:extLst>
              <a:ext uri="{FF2B5EF4-FFF2-40B4-BE49-F238E27FC236}">
                <a16:creationId xmlns:a16="http://schemas.microsoft.com/office/drawing/2014/main" id="{B46013E5-7C03-1E26-D25C-55AB6A772099}"/>
              </a:ext>
            </a:extLst>
          </p:cNvPr>
          <p:cNvSpPr>
            <a:spLocks noGrp="1"/>
          </p:cNvSpPr>
          <p:nvPr>
            <p:ph type="sldNum" sz="quarter" idx="47"/>
          </p:nvPr>
        </p:nvSpPr>
        <p:spPr/>
        <p:txBody>
          <a:bodyPr/>
          <a:lstStyle/>
          <a:p>
            <a:pPr>
              <a:defRPr/>
            </a:pPr>
            <a:fld id="{F3178493-8F6C-C64B-9C63-A983BFCC2640}" type="slidenum">
              <a:rPr lang="en-US" smtClean="0"/>
              <a:pPr>
                <a:defRPr/>
              </a:pPr>
              <a:t>2</a:t>
            </a:fld>
            <a:endParaRPr lang="en-US" dirty="0"/>
          </a:p>
        </p:txBody>
      </p:sp>
      <p:sp>
        <p:nvSpPr>
          <p:cNvPr id="3" name="Zástupný symbol pro zápatí 2">
            <a:extLst>
              <a:ext uri="{FF2B5EF4-FFF2-40B4-BE49-F238E27FC236}">
                <a16:creationId xmlns:a16="http://schemas.microsoft.com/office/drawing/2014/main" id="{337DA338-2DF3-7C11-1A8E-FE997B20BE3A}"/>
              </a:ext>
            </a:extLst>
          </p:cNvPr>
          <p:cNvSpPr>
            <a:spLocks noGrp="1"/>
          </p:cNvSpPr>
          <p:nvPr>
            <p:ph type="ftr" sz="quarter" idx="46"/>
          </p:nvPr>
        </p:nvSpPr>
        <p:spPr/>
        <p:txBody>
          <a:bodyPr/>
          <a:lstStyle/>
          <a:p>
            <a:pPr>
              <a:defRPr/>
            </a:pPr>
            <a:endParaRPr 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23ABB5DA-8179-363A-5669-59E9F090D2D1}"/>
              </a:ext>
            </a:extLst>
          </p:cNvPr>
          <p:cNvSpPr>
            <a:spLocks noGrp="1" noChangeArrowheads="1"/>
          </p:cNvSpPr>
          <p:nvPr>
            <p:ph type="title"/>
          </p:nvPr>
        </p:nvSpPr>
        <p:spPr/>
        <p:txBody>
          <a:bodyPr/>
          <a:lstStyle/>
          <a:p>
            <a:pPr eaLnBrk="1" hangingPunct="1"/>
            <a:r>
              <a:rPr lang="cs-CZ" altLang="cs-CZ" sz="4000"/>
              <a:t>YIELD vs doba návratnosti - příklad</a:t>
            </a:r>
            <a:endParaRPr lang="en-US" altLang="cs-CZ" sz="4000"/>
          </a:p>
        </p:txBody>
      </p:sp>
      <p:sp>
        <p:nvSpPr>
          <p:cNvPr id="40962" name="Rectangle 3">
            <a:extLst>
              <a:ext uri="{FF2B5EF4-FFF2-40B4-BE49-F238E27FC236}">
                <a16:creationId xmlns:a16="http://schemas.microsoft.com/office/drawing/2014/main" id="{34709A31-B72F-30FD-D4C5-23BCA707CD40}"/>
              </a:ext>
            </a:extLst>
          </p:cNvPr>
          <p:cNvSpPr>
            <a:spLocks noGrp="1" noChangeArrowheads="1"/>
          </p:cNvSpPr>
          <p:nvPr>
            <p:ph sz="half" idx="1"/>
          </p:nvPr>
        </p:nvSpPr>
        <p:spPr>
          <a:xfrm>
            <a:off x="2051050" y="2852738"/>
            <a:ext cx="4019550" cy="2570162"/>
          </a:xfrm>
        </p:spPr>
        <p:txBody>
          <a:bodyPr/>
          <a:lstStyle/>
          <a:p>
            <a:pPr eaLnBrk="1" hangingPunct="1"/>
            <a:r>
              <a:rPr lang="cs-CZ" altLang="cs-CZ"/>
              <a:t>  7 let</a:t>
            </a:r>
          </a:p>
          <a:p>
            <a:pPr eaLnBrk="1" hangingPunct="1"/>
            <a:r>
              <a:rPr lang="cs-CZ" altLang="cs-CZ"/>
              <a:t>10 let</a:t>
            </a:r>
          </a:p>
          <a:p>
            <a:pPr eaLnBrk="1" hangingPunct="1"/>
            <a:r>
              <a:rPr lang="cs-CZ" altLang="cs-CZ"/>
              <a:t>15 let</a:t>
            </a:r>
          </a:p>
          <a:p>
            <a:pPr eaLnBrk="1" hangingPunct="1"/>
            <a:r>
              <a:rPr lang="cs-CZ" altLang="cs-CZ"/>
              <a:t>20 let</a:t>
            </a:r>
          </a:p>
          <a:p>
            <a:pPr eaLnBrk="1" hangingPunct="1"/>
            <a:r>
              <a:rPr lang="cs-CZ" altLang="cs-CZ"/>
              <a:t>25 let</a:t>
            </a:r>
            <a:endParaRPr lang="en-US" altLang="cs-CZ"/>
          </a:p>
        </p:txBody>
      </p:sp>
      <p:sp>
        <p:nvSpPr>
          <p:cNvPr id="40963" name="Rectangle 4">
            <a:extLst>
              <a:ext uri="{FF2B5EF4-FFF2-40B4-BE49-F238E27FC236}">
                <a16:creationId xmlns:a16="http://schemas.microsoft.com/office/drawing/2014/main" id="{EF9DE389-2618-6A4F-76A9-2370B10DEA1E}"/>
              </a:ext>
            </a:extLst>
          </p:cNvPr>
          <p:cNvSpPr>
            <a:spLocks noGrp="1" noChangeArrowheads="1"/>
          </p:cNvSpPr>
          <p:nvPr>
            <p:ph sz="half" idx="2"/>
          </p:nvPr>
        </p:nvSpPr>
        <p:spPr>
          <a:xfrm>
            <a:off x="4667250" y="2876550"/>
            <a:ext cx="4019550" cy="2568575"/>
          </a:xfrm>
        </p:spPr>
        <p:txBody>
          <a:bodyPr/>
          <a:lstStyle/>
          <a:p>
            <a:pPr eaLnBrk="1" hangingPunct="1"/>
            <a:r>
              <a:rPr lang="cs-CZ" altLang="cs-CZ"/>
              <a:t>14,29%</a:t>
            </a:r>
          </a:p>
          <a:p>
            <a:pPr eaLnBrk="1" hangingPunct="1"/>
            <a:r>
              <a:rPr lang="cs-CZ" altLang="cs-CZ"/>
              <a:t>10,00%</a:t>
            </a:r>
          </a:p>
          <a:p>
            <a:pPr eaLnBrk="1" hangingPunct="1"/>
            <a:r>
              <a:rPr lang="cs-CZ" altLang="cs-CZ"/>
              <a:t>  6,66%</a:t>
            </a:r>
          </a:p>
          <a:p>
            <a:pPr eaLnBrk="1" hangingPunct="1"/>
            <a:r>
              <a:rPr lang="cs-CZ" altLang="cs-CZ"/>
              <a:t>  5,00%</a:t>
            </a:r>
          </a:p>
          <a:p>
            <a:pPr eaLnBrk="1" hangingPunct="1"/>
            <a:r>
              <a:rPr lang="cs-CZ" altLang="cs-CZ"/>
              <a:t>  4,00%</a:t>
            </a:r>
            <a:endParaRPr lang="en-US" altLang="cs-CZ"/>
          </a:p>
        </p:txBody>
      </p:sp>
      <p:sp>
        <p:nvSpPr>
          <p:cNvPr id="40964" name="Zástupný symbol pro zápatí 1">
            <a:extLst>
              <a:ext uri="{FF2B5EF4-FFF2-40B4-BE49-F238E27FC236}">
                <a16:creationId xmlns:a16="http://schemas.microsoft.com/office/drawing/2014/main" id="{2FA589B2-0BD0-B2F5-C7D1-AE9AC27B98A5}"/>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46085" name="Zástupný symbol pro číslo snímku 2">
            <a:extLst>
              <a:ext uri="{FF2B5EF4-FFF2-40B4-BE49-F238E27FC236}">
                <a16:creationId xmlns:a16="http://schemas.microsoft.com/office/drawing/2014/main" id="{4C348631-DF2F-60FF-0145-A3D05AF93142}"/>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ABAE8432-5F7A-5641-9E62-147163E40DA1}" type="slidenum">
              <a:rPr lang="en-US" altLang="cs-CZ" sz="1200" smtClean="0">
                <a:solidFill>
                  <a:srgbClr val="898989"/>
                </a:solidFill>
                <a:latin typeface="Arial" panose="020B0604020202020204" pitchFamily="34" charset="0"/>
                <a:ea typeface="+mn-ea"/>
              </a:rPr>
              <a:pPr algn="l">
                <a:spcBef>
                  <a:spcPct val="0"/>
                </a:spcBef>
                <a:buClrTx/>
                <a:buFontTx/>
                <a:buNone/>
                <a:defRPr/>
              </a:pPr>
              <a:t>20</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D5DC0B6B-5132-CB8C-DA9B-324446D81DF8}"/>
              </a:ext>
            </a:extLst>
          </p:cNvPr>
          <p:cNvSpPr>
            <a:spLocks noGrp="1" noChangeArrowheads="1"/>
          </p:cNvSpPr>
          <p:nvPr>
            <p:ph type="title"/>
          </p:nvPr>
        </p:nvSpPr>
        <p:spPr>
          <a:xfrm>
            <a:off x="457200" y="457200"/>
            <a:ext cx="8507413" cy="1371600"/>
          </a:xfrm>
        </p:spPr>
        <p:txBody>
          <a:bodyPr/>
          <a:lstStyle/>
          <a:p>
            <a:pPr eaLnBrk="1" hangingPunct="1"/>
            <a:r>
              <a:rPr lang="cs-CZ" altLang="cs-CZ" sz="4000"/>
              <a:t>Co ovlivňuje tržní hodnotu komerční nemovitosti ?</a:t>
            </a:r>
            <a:endParaRPr lang="en-US" altLang="cs-CZ" sz="4000"/>
          </a:p>
        </p:txBody>
      </p:sp>
      <p:sp>
        <p:nvSpPr>
          <p:cNvPr id="41986" name="Rectangle 3">
            <a:extLst>
              <a:ext uri="{FF2B5EF4-FFF2-40B4-BE49-F238E27FC236}">
                <a16:creationId xmlns:a16="http://schemas.microsoft.com/office/drawing/2014/main" id="{3FB35BC2-E831-FCCC-DBCC-0EB2C1EE9452}"/>
              </a:ext>
            </a:extLst>
          </p:cNvPr>
          <p:cNvSpPr>
            <a:spLocks noGrp="1" noChangeArrowheads="1"/>
          </p:cNvSpPr>
          <p:nvPr>
            <p:ph sz="half" idx="1"/>
          </p:nvPr>
        </p:nvSpPr>
        <p:spPr>
          <a:xfrm>
            <a:off x="468313" y="2060575"/>
            <a:ext cx="8147050" cy="3886200"/>
          </a:xfrm>
        </p:spPr>
        <p:txBody>
          <a:bodyPr/>
          <a:lstStyle/>
          <a:p>
            <a:pPr eaLnBrk="1" hangingPunct="1">
              <a:lnSpc>
                <a:spcPct val="90000"/>
              </a:lnSpc>
            </a:pPr>
            <a:r>
              <a:rPr lang="cs-CZ" altLang="cs-CZ" sz="2000"/>
              <a:t>Lokalita </a:t>
            </a:r>
          </a:p>
          <a:p>
            <a:pPr eaLnBrk="1" hangingPunct="1">
              <a:lnSpc>
                <a:spcPct val="90000"/>
              </a:lnSpc>
            </a:pPr>
            <a:r>
              <a:rPr lang="cs-CZ" altLang="cs-CZ" sz="2000"/>
              <a:t>Hodnota/nájem za jednotkový parametr</a:t>
            </a:r>
          </a:p>
          <a:p>
            <a:pPr eaLnBrk="1" hangingPunct="1">
              <a:lnSpc>
                <a:spcPct val="90000"/>
              </a:lnSpc>
            </a:pPr>
            <a:r>
              <a:rPr lang="cs-CZ" altLang="cs-CZ" sz="2000"/>
              <a:t>Dlouhodobá udržitelnost hodnoty</a:t>
            </a:r>
          </a:p>
          <a:p>
            <a:pPr eaLnBrk="1" hangingPunct="1">
              <a:lnSpc>
                <a:spcPct val="90000"/>
              </a:lnSpc>
            </a:pPr>
            <a:r>
              <a:rPr lang="cs-CZ" altLang="cs-CZ" sz="2000"/>
              <a:t>Dostupnost nemovitosti</a:t>
            </a:r>
          </a:p>
          <a:p>
            <a:pPr eaLnBrk="1" hangingPunct="1">
              <a:lnSpc>
                <a:spcPct val="90000"/>
              </a:lnSpc>
            </a:pPr>
            <a:r>
              <a:rPr lang="cs-CZ" altLang="cs-CZ" sz="2000"/>
              <a:t>Dostupnost služeb</a:t>
            </a:r>
          </a:p>
          <a:p>
            <a:pPr eaLnBrk="1" hangingPunct="1">
              <a:lnSpc>
                <a:spcPct val="90000"/>
              </a:lnSpc>
            </a:pPr>
            <a:r>
              <a:rPr lang="cs-CZ" altLang="cs-CZ" sz="2000"/>
              <a:t>Konstrukce budovy a prostorové řešení</a:t>
            </a:r>
          </a:p>
          <a:p>
            <a:pPr eaLnBrk="1" hangingPunct="1">
              <a:lnSpc>
                <a:spcPct val="90000"/>
              </a:lnSpc>
            </a:pPr>
            <a:r>
              <a:rPr lang="cs-CZ" altLang="cs-CZ" sz="2000"/>
              <a:t>Parkovací kapacity</a:t>
            </a:r>
          </a:p>
          <a:p>
            <a:pPr eaLnBrk="1" hangingPunct="1">
              <a:lnSpc>
                <a:spcPct val="90000"/>
              </a:lnSpc>
            </a:pPr>
            <a:r>
              <a:rPr lang="cs-CZ" altLang="cs-CZ" sz="2000"/>
              <a:t>Využitelnost pozemku</a:t>
            </a:r>
          </a:p>
          <a:p>
            <a:pPr eaLnBrk="1" hangingPunct="1">
              <a:lnSpc>
                <a:spcPct val="90000"/>
              </a:lnSpc>
            </a:pPr>
            <a:r>
              <a:rPr lang="cs-CZ" altLang="cs-CZ" sz="2000"/>
              <a:t>Rizika ovlivňující užitnou hodnotu nemovitosti</a:t>
            </a:r>
          </a:p>
          <a:p>
            <a:pPr eaLnBrk="1" hangingPunct="1">
              <a:lnSpc>
                <a:spcPct val="90000"/>
              </a:lnSpc>
            </a:pPr>
            <a:r>
              <a:rPr lang="cs-CZ" altLang="cs-CZ" sz="2000"/>
              <a:t>………………………………..</a:t>
            </a:r>
            <a:r>
              <a:rPr lang="cs-CZ" altLang="cs-CZ" sz="1800"/>
              <a:t>?</a:t>
            </a:r>
          </a:p>
          <a:p>
            <a:pPr eaLnBrk="1" hangingPunct="1">
              <a:lnSpc>
                <a:spcPct val="90000"/>
              </a:lnSpc>
            </a:pPr>
            <a:r>
              <a:rPr lang="cs-CZ" altLang="cs-CZ" sz="2000"/>
              <a:t>…………………………………………………….?</a:t>
            </a:r>
          </a:p>
          <a:p>
            <a:pPr eaLnBrk="1" hangingPunct="1">
              <a:lnSpc>
                <a:spcPct val="90000"/>
              </a:lnSpc>
            </a:pPr>
            <a:endParaRPr lang="en-US" altLang="cs-CZ" sz="2000"/>
          </a:p>
          <a:p>
            <a:pPr eaLnBrk="1" hangingPunct="1">
              <a:lnSpc>
                <a:spcPct val="90000"/>
              </a:lnSpc>
            </a:pPr>
            <a:endParaRPr lang="en-US" altLang="cs-CZ" sz="2000"/>
          </a:p>
        </p:txBody>
      </p:sp>
      <p:sp>
        <p:nvSpPr>
          <p:cNvPr id="41987" name="Zástupný symbol pro zápatí 1">
            <a:extLst>
              <a:ext uri="{FF2B5EF4-FFF2-40B4-BE49-F238E27FC236}">
                <a16:creationId xmlns:a16="http://schemas.microsoft.com/office/drawing/2014/main" id="{3CF178F6-42CD-6F2D-C9D8-4B52009F3D54}"/>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47108" name="Zástupný symbol pro číslo snímku 2">
            <a:extLst>
              <a:ext uri="{FF2B5EF4-FFF2-40B4-BE49-F238E27FC236}">
                <a16:creationId xmlns:a16="http://schemas.microsoft.com/office/drawing/2014/main" id="{B5BA7F67-D0C5-B777-D6EB-54BA4B747D06}"/>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00C19AF3-5C6D-804C-B3B8-79F6903FD864}" type="slidenum">
              <a:rPr lang="en-US" altLang="cs-CZ" sz="1200" smtClean="0">
                <a:solidFill>
                  <a:srgbClr val="898989"/>
                </a:solidFill>
                <a:latin typeface="Arial" panose="020B0604020202020204" pitchFamily="34" charset="0"/>
                <a:ea typeface="+mn-ea"/>
              </a:rPr>
              <a:pPr algn="l">
                <a:spcBef>
                  <a:spcPct val="0"/>
                </a:spcBef>
                <a:buClrTx/>
                <a:buFontTx/>
                <a:buNone/>
                <a:defRPr/>
              </a:pPr>
              <a:t>21</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25A647C2-7590-544B-586C-088F46842BEF}"/>
              </a:ext>
            </a:extLst>
          </p:cNvPr>
          <p:cNvSpPr>
            <a:spLocks noGrp="1" noChangeArrowheads="1"/>
          </p:cNvSpPr>
          <p:nvPr>
            <p:ph type="title"/>
          </p:nvPr>
        </p:nvSpPr>
        <p:spPr/>
        <p:txBody>
          <a:bodyPr/>
          <a:lstStyle/>
          <a:p>
            <a:pPr eaLnBrk="1" hangingPunct="1"/>
            <a:r>
              <a:rPr lang="cs-CZ" altLang="cs-CZ"/>
              <a:t>Úročení</a:t>
            </a:r>
            <a:endParaRPr lang="en-US" altLang="cs-CZ"/>
          </a:p>
        </p:txBody>
      </p:sp>
      <p:sp>
        <p:nvSpPr>
          <p:cNvPr id="43010" name="Rectangle 3">
            <a:extLst>
              <a:ext uri="{FF2B5EF4-FFF2-40B4-BE49-F238E27FC236}">
                <a16:creationId xmlns:a16="http://schemas.microsoft.com/office/drawing/2014/main" id="{8053F413-6B62-E491-4CA7-1B9B983747E1}"/>
              </a:ext>
            </a:extLst>
          </p:cNvPr>
          <p:cNvSpPr>
            <a:spLocks noGrp="1" noChangeArrowheads="1"/>
          </p:cNvSpPr>
          <p:nvPr>
            <p:ph sz="half" idx="1"/>
          </p:nvPr>
        </p:nvSpPr>
        <p:spPr>
          <a:xfrm>
            <a:off x="468313" y="1412875"/>
            <a:ext cx="8435975" cy="5040313"/>
          </a:xfrm>
        </p:spPr>
        <p:txBody>
          <a:bodyPr/>
          <a:lstStyle/>
          <a:p>
            <a:pPr eaLnBrk="1" hangingPunct="1">
              <a:lnSpc>
                <a:spcPct val="80000"/>
              </a:lnSpc>
            </a:pPr>
            <a:endParaRPr lang="cs-CZ" altLang="cs-CZ" sz="1600"/>
          </a:p>
          <a:p>
            <a:pPr eaLnBrk="1" hangingPunct="1">
              <a:lnSpc>
                <a:spcPct val="80000"/>
              </a:lnSpc>
            </a:pPr>
            <a:r>
              <a:rPr lang="cs-CZ" altLang="cs-CZ" sz="1600"/>
              <a:t>100 peněžních jednotek uložených dnes na dobu 3 let při roční úrokové míře 10%, vzroste takto: </a:t>
            </a:r>
          </a:p>
          <a:p>
            <a:pPr eaLnBrk="1" hangingPunct="1">
              <a:lnSpc>
                <a:spcPct val="80000"/>
              </a:lnSpc>
            </a:pPr>
            <a:endParaRPr lang="cs-CZ" altLang="cs-CZ" sz="1600"/>
          </a:p>
          <a:p>
            <a:pPr eaLnBrk="1" hangingPunct="1">
              <a:lnSpc>
                <a:spcPct val="80000"/>
              </a:lnSpc>
              <a:buFont typeface="Wingdings" pitchFamily="2" charset="2"/>
              <a:buNone/>
            </a:pPr>
            <a:r>
              <a:rPr lang="cs-CZ" altLang="cs-CZ" sz="1600"/>
              <a:t>			100 + 10% úrok po 12 měsících = 110</a:t>
            </a:r>
          </a:p>
          <a:p>
            <a:pPr eaLnBrk="1" hangingPunct="1">
              <a:lnSpc>
                <a:spcPct val="80000"/>
              </a:lnSpc>
              <a:buFont typeface="Wingdings" pitchFamily="2" charset="2"/>
              <a:buNone/>
            </a:pPr>
            <a:r>
              <a:rPr lang="cs-CZ" altLang="cs-CZ" sz="1600"/>
              <a:t>			110 + 10% úrok po 12 měsících = 121</a:t>
            </a:r>
          </a:p>
          <a:p>
            <a:pPr eaLnBrk="1" hangingPunct="1">
              <a:lnSpc>
                <a:spcPct val="80000"/>
              </a:lnSpc>
              <a:buFont typeface="Wingdings" pitchFamily="2" charset="2"/>
              <a:buNone/>
            </a:pPr>
            <a:r>
              <a:rPr lang="cs-CZ" altLang="cs-CZ" sz="1600"/>
              <a:t>			121 + 10% úrok po 12 měsících = 133,1</a:t>
            </a:r>
          </a:p>
          <a:p>
            <a:pPr eaLnBrk="1" hangingPunct="1">
              <a:lnSpc>
                <a:spcPct val="80000"/>
              </a:lnSpc>
              <a:buFont typeface="Wingdings" pitchFamily="2" charset="2"/>
              <a:buNone/>
            </a:pPr>
            <a:endParaRPr lang="cs-CZ" altLang="cs-CZ" sz="1600"/>
          </a:p>
          <a:p>
            <a:pPr eaLnBrk="1" hangingPunct="1">
              <a:lnSpc>
                <a:spcPct val="80000"/>
              </a:lnSpc>
            </a:pPr>
            <a:r>
              <a:rPr lang="cs-CZ" altLang="cs-CZ" sz="1600"/>
              <a:t>Obecně:</a:t>
            </a:r>
          </a:p>
          <a:p>
            <a:pPr eaLnBrk="1" hangingPunct="1">
              <a:lnSpc>
                <a:spcPct val="80000"/>
              </a:lnSpc>
            </a:pPr>
            <a:endParaRPr lang="en-US" altLang="cs-CZ" sz="1600"/>
          </a:p>
          <a:p>
            <a:pPr eaLnBrk="1" hangingPunct="1">
              <a:lnSpc>
                <a:spcPct val="80000"/>
              </a:lnSpc>
              <a:buFont typeface="Wingdings" pitchFamily="2" charset="2"/>
              <a:buNone/>
            </a:pPr>
            <a:r>
              <a:rPr lang="cs-CZ" altLang="cs-CZ" sz="1600"/>
              <a:t>			(1 + ú) * ú + (1 + ú) = 1 + 2ú + ú2 = (1 + ú) </a:t>
            </a:r>
            <a:r>
              <a:rPr lang="cs-CZ" altLang="cs-CZ" sz="1600" b="1" baseline="30000"/>
              <a:t>2</a:t>
            </a:r>
            <a:r>
              <a:rPr lang="cs-CZ" altLang="cs-CZ" sz="1600"/>
              <a:t>   </a:t>
            </a:r>
          </a:p>
          <a:p>
            <a:pPr eaLnBrk="1" hangingPunct="1">
              <a:lnSpc>
                <a:spcPct val="80000"/>
              </a:lnSpc>
              <a:buFont typeface="Wingdings" pitchFamily="2" charset="2"/>
              <a:buNone/>
            </a:pPr>
            <a:r>
              <a:rPr lang="cs-CZ" altLang="cs-CZ" sz="1600"/>
              <a:t>			(1 + 2ú + ú</a:t>
            </a:r>
            <a:r>
              <a:rPr lang="cs-CZ" altLang="cs-CZ" sz="1600" b="1" baseline="30000"/>
              <a:t>2</a:t>
            </a:r>
            <a:r>
              <a:rPr lang="cs-CZ" altLang="cs-CZ" sz="1600"/>
              <a:t>) + (1 + 2ú +  ú</a:t>
            </a:r>
            <a:r>
              <a:rPr lang="cs-CZ" altLang="cs-CZ" sz="1600" b="1" baseline="30000"/>
              <a:t>2</a:t>
            </a:r>
            <a:r>
              <a:rPr lang="cs-CZ" altLang="cs-CZ" sz="1600"/>
              <a:t>) = 1 + 3ú + 3 ú</a:t>
            </a:r>
            <a:r>
              <a:rPr lang="cs-CZ" altLang="cs-CZ" sz="1600" b="1" baseline="30000"/>
              <a:t>2</a:t>
            </a:r>
            <a:r>
              <a:rPr lang="cs-CZ" altLang="cs-CZ" sz="1600"/>
              <a:t> + 3 ú</a:t>
            </a:r>
            <a:r>
              <a:rPr lang="cs-CZ" altLang="cs-CZ" sz="1600" b="1" baseline="30000"/>
              <a:t>3</a:t>
            </a:r>
          </a:p>
          <a:p>
            <a:pPr eaLnBrk="1" hangingPunct="1">
              <a:lnSpc>
                <a:spcPct val="80000"/>
              </a:lnSpc>
              <a:buFont typeface="Wingdings" pitchFamily="2" charset="2"/>
              <a:buNone/>
            </a:pPr>
            <a:endParaRPr lang="cs-CZ" altLang="cs-CZ" sz="1600" b="1" baseline="30000"/>
          </a:p>
          <a:p>
            <a:pPr eaLnBrk="1" hangingPunct="1">
              <a:lnSpc>
                <a:spcPct val="80000"/>
              </a:lnSpc>
              <a:buFont typeface="Wingdings" pitchFamily="2" charset="2"/>
              <a:buNone/>
            </a:pPr>
            <a:endParaRPr lang="cs-CZ" altLang="cs-CZ" sz="1600" b="1" baseline="30000"/>
          </a:p>
          <a:p>
            <a:pPr eaLnBrk="1" hangingPunct="1">
              <a:lnSpc>
                <a:spcPct val="80000"/>
              </a:lnSpc>
            </a:pPr>
            <a:r>
              <a:rPr lang="cs-CZ" altLang="cs-CZ" sz="1600"/>
              <a:t>Na konci období „n“ let 1 jednotka vzroste na </a:t>
            </a:r>
            <a:r>
              <a:rPr lang="cs-CZ" altLang="cs-CZ" sz="1600" b="1">
                <a:solidFill>
                  <a:srgbClr val="FF0000"/>
                </a:solidFill>
              </a:rPr>
              <a:t>(1 + ú)</a:t>
            </a:r>
            <a:r>
              <a:rPr lang="cs-CZ" altLang="cs-CZ" sz="1600" b="1" baseline="30000">
                <a:solidFill>
                  <a:srgbClr val="FF0000"/>
                </a:solidFill>
              </a:rPr>
              <a:t>n</a:t>
            </a:r>
          </a:p>
          <a:p>
            <a:pPr eaLnBrk="1" hangingPunct="1">
              <a:lnSpc>
                <a:spcPct val="80000"/>
              </a:lnSpc>
            </a:pPr>
            <a:endParaRPr lang="cs-CZ" altLang="cs-CZ" sz="1600" b="1">
              <a:solidFill>
                <a:srgbClr val="FF0000"/>
              </a:solidFill>
            </a:endParaRPr>
          </a:p>
          <a:p>
            <a:pPr eaLnBrk="1" hangingPunct="1">
              <a:lnSpc>
                <a:spcPct val="80000"/>
              </a:lnSpc>
            </a:pPr>
            <a:r>
              <a:rPr lang="cs-CZ" altLang="cs-CZ" sz="1600"/>
              <a:t>Tedy: 		100 * (1 + 0,10)</a:t>
            </a:r>
            <a:r>
              <a:rPr lang="cs-CZ" altLang="cs-CZ" sz="1600" b="1" baseline="30000"/>
              <a:t>3</a:t>
            </a:r>
            <a:r>
              <a:rPr lang="cs-CZ" altLang="cs-CZ" sz="1600"/>
              <a:t> = 100 * 1,331 = 133,1</a:t>
            </a:r>
            <a:endParaRPr lang="cs-CZ" altLang="cs-CZ" sz="1600" baseline="30000"/>
          </a:p>
          <a:p>
            <a:pPr eaLnBrk="1" hangingPunct="1">
              <a:lnSpc>
                <a:spcPct val="80000"/>
              </a:lnSpc>
              <a:buFont typeface="Wingdings" pitchFamily="2" charset="2"/>
              <a:buNone/>
            </a:pPr>
            <a:endParaRPr lang="cs-CZ" altLang="cs-CZ" sz="1600"/>
          </a:p>
        </p:txBody>
      </p:sp>
      <p:sp>
        <p:nvSpPr>
          <p:cNvPr id="43011" name="Text Box 5">
            <a:extLst>
              <a:ext uri="{FF2B5EF4-FFF2-40B4-BE49-F238E27FC236}">
                <a16:creationId xmlns:a16="http://schemas.microsoft.com/office/drawing/2014/main" id="{EF1A1063-F3A1-FD27-F8FA-1359D001497F}"/>
              </a:ext>
            </a:extLst>
          </p:cNvPr>
          <p:cNvSpPr txBox="1">
            <a:spLocks noChangeArrowheads="1"/>
          </p:cNvSpPr>
          <p:nvPr/>
        </p:nvSpPr>
        <p:spPr bwMode="auto">
          <a:xfrm>
            <a:off x="4770438" y="6032500"/>
            <a:ext cx="4384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cs-CZ" altLang="cs-CZ" sz="1600" b="1"/>
              <a:t>n</a:t>
            </a:r>
            <a:r>
              <a:rPr lang="cs-CZ" altLang="cs-CZ" sz="1600"/>
              <a:t> = počet roků</a:t>
            </a:r>
          </a:p>
          <a:p>
            <a:pPr eaLnBrk="1" hangingPunct="1">
              <a:spcBef>
                <a:spcPct val="0"/>
              </a:spcBef>
              <a:buClrTx/>
              <a:buSzTx/>
              <a:buFontTx/>
              <a:buNone/>
            </a:pPr>
            <a:r>
              <a:rPr lang="cs-CZ" altLang="cs-CZ" sz="1600" b="1"/>
              <a:t>ú</a:t>
            </a:r>
            <a:r>
              <a:rPr lang="cs-CZ" altLang="cs-CZ" sz="1600"/>
              <a:t> = zvolená míra návratnosti, respektive „úrok“</a:t>
            </a:r>
            <a:endParaRPr lang="en-US" altLang="cs-CZ" sz="1600"/>
          </a:p>
          <a:p>
            <a:pPr eaLnBrk="1" hangingPunct="1">
              <a:spcBef>
                <a:spcPct val="0"/>
              </a:spcBef>
              <a:buClrTx/>
              <a:buSzTx/>
              <a:buFontTx/>
              <a:buNone/>
            </a:pPr>
            <a:endParaRPr lang="en-US" altLang="cs-CZ" sz="1600" b="1"/>
          </a:p>
        </p:txBody>
      </p:sp>
      <p:sp>
        <p:nvSpPr>
          <p:cNvPr id="43012" name="Zástupný symbol pro zápatí 1">
            <a:extLst>
              <a:ext uri="{FF2B5EF4-FFF2-40B4-BE49-F238E27FC236}">
                <a16:creationId xmlns:a16="http://schemas.microsoft.com/office/drawing/2014/main" id="{EF169282-3BD8-1689-108D-FEE36CFB3836}"/>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48133" name="Zástupný symbol pro číslo snímku 2">
            <a:extLst>
              <a:ext uri="{FF2B5EF4-FFF2-40B4-BE49-F238E27FC236}">
                <a16:creationId xmlns:a16="http://schemas.microsoft.com/office/drawing/2014/main" id="{52F12778-E17C-8A12-421F-4D930FCA4C0B}"/>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818F6E97-D43B-E74D-B76F-76BD78F3F44A}" type="slidenum">
              <a:rPr lang="en-US" altLang="cs-CZ" sz="1200" smtClean="0">
                <a:solidFill>
                  <a:srgbClr val="898989"/>
                </a:solidFill>
                <a:latin typeface="Arial" panose="020B0604020202020204" pitchFamily="34" charset="0"/>
                <a:ea typeface="+mn-ea"/>
              </a:rPr>
              <a:pPr algn="l">
                <a:spcBef>
                  <a:spcPct val="0"/>
                </a:spcBef>
                <a:buClrTx/>
                <a:buFontTx/>
                <a:buNone/>
                <a:defRPr/>
              </a:pPr>
              <a:t>22</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085280E9-D50F-6E5D-2C87-4BA6D7664463}"/>
              </a:ext>
            </a:extLst>
          </p:cNvPr>
          <p:cNvSpPr>
            <a:spLocks noGrp="1" noChangeArrowheads="1"/>
          </p:cNvSpPr>
          <p:nvPr>
            <p:ph type="title"/>
          </p:nvPr>
        </p:nvSpPr>
        <p:spPr/>
        <p:txBody>
          <a:bodyPr/>
          <a:lstStyle/>
          <a:p>
            <a:pPr eaLnBrk="1" hangingPunct="1"/>
            <a:r>
              <a:rPr lang="cs-CZ" altLang="cs-CZ"/>
              <a:t>Diskontování 1/2</a:t>
            </a:r>
            <a:endParaRPr lang="en-US" altLang="cs-CZ"/>
          </a:p>
        </p:txBody>
      </p:sp>
      <p:sp>
        <p:nvSpPr>
          <p:cNvPr id="30722" name="Rectangle 3">
            <a:extLst>
              <a:ext uri="{FF2B5EF4-FFF2-40B4-BE49-F238E27FC236}">
                <a16:creationId xmlns:a16="http://schemas.microsoft.com/office/drawing/2014/main" id="{BBF39060-C515-D401-078C-26BC87EAAE16}"/>
              </a:ext>
            </a:extLst>
          </p:cNvPr>
          <p:cNvSpPr>
            <a:spLocks noGrp="1" noChangeArrowheads="1"/>
          </p:cNvSpPr>
          <p:nvPr>
            <p:ph sz="half" idx="1"/>
          </p:nvPr>
        </p:nvSpPr>
        <p:spPr>
          <a:xfrm>
            <a:off x="468313" y="1773238"/>
            <a:ext cx="8507412" cy="4327525"/>
          </a:xfrm>
        </p:spPr>
        <p:txBody>
          <a:bodyPr rtlCol="0">
            <a:normAutofit fontScale="92500" lnSpcReduction="10000"/>
          </a:bodyPr>
          <a:lstStyle/>
          <a:p>
            <a:pPr eaLnBrk="1" fontAlgn="auto" hangingPunct="1">
              <a:lnSpc>
                <a:spcPct val="80000"/>
              </a:lnSpc>
              <a:spcAft>
                <a:spcPts val="0"/>
              </a:spcAft>
              <a:defRPr/>
            </a:pPr>
            <a:r>
              <a:rPr lang="cs-CZ" altLang="cs-CZ" sz="1600" dirty="0"/>
              <a:t>Diskontování je opačný postup ve srovnání se zvyšováním uložených peněžních jednotek úrokem. </a:t>
            </a:r>
          </a:p>
          <a:p>
            <a:pPr eaLnBrk="1" fontAlgn="auto" hangingPunct="1">
              <a:lnSpc>
                <a:spcPct val="80000"/>
              </a:lnSpc>
              <a:spcAft>
                <a:spcPts val="0"/>
              </a:spcAft>
              <a:buFont typeface="Wingdings" pitchFamily="2" charset="2"/>
              <a:buNone/>
              <a:defRPr/>
            </a:pPr>
            <a:endParaRPr lang="cs-CZ" altLang="cs-CZ" sz="1600" dirty="0"/>
          </a:p>
          <a:p>
            <a:pPr eaLnBrk="1" fontAlgn="auto" hangingPunct="1">
              <a:lnSpc>
                <a:spcPct val="80000"/>
              </a:lnSpc>
              <a:spcAft>
                <a:spcPts val="0"/>
              </a:spcAft>
              <a:defRPr/>
            </a:pPr>
            <a:r>
              <a:rPr lang="cs-CZ" altLang="cs-CZ" sz="1600" dirty="0"/>
              <a:t>Vzorec pro současnu (SH) hodnotu 1 jednotky je: </a:t>
            </a:r>
          </a:p>
          <a:p>
            <a:pPr eaLnBrk="1" fontAlgn="auto" hangingPunct="1">
              <a:lnSpc>
                <a:spcPct val="80000"/>
              </a:lnSpc>
              <a:spcAft>
                <a:spcPts val="0"/>
              </a:spcAft>
              <a:buFont typeface="Wingdings" pitchFamily="2" charset="2"/>
              <a:buNone/>
              <a:defRPr/>
            </a:pPr>
            <a:endParaRPr lang="cs-CZ" altLang="cs-CZ" sz="1600" dirty="0"/>
          </a:p>
          <a:p>
            <a:pPr eaLnBrk="1" fontAlgn="auto" hangingPunct="1">
              <a:lnSpc>
                <a:spcPct val="80000"/>
              </a:lnSpc>
              <a:spcAft>
                <a:spcPts val="0"/>
              </a:spcAft>
              <a:buFont typeface="Wingdings" pitchFamily="2" charset="2"/>
              <a:buNone/>
              <a:defRPr/>
            </a:pPr>
            <a:r>
              <a:rPr lang="cs-CZ" altLang="cs-CZ" sz="1600" dirty="0"/>
              <a:t> 				                           </a:t>
            </a:r>
            <a:r>
              <a:rPr lang="cs-CZ" altLang="cs-CZ" sz="2000" b="1" dirty="0">
                <a:solidFill>
                  <a:srgbClr val="FF0000"/>
                </a:solidFill>
              </a:rPr>
              <a:t>1</a:t>
            </a:r>
          </a:p>
          <a:p>
            <a:pPr eaLnBrk="1" fontAlgn="auto" hangingPunct="1">
              <a:lnSpc>
                <a:spcPct val="80000"/>
              </a:lnSpc>
              <a:spcAft>
                <a:spcPts val="0"/>
              </a:spcAft>
              <a:buFont typeface="Wingdings" pitchFamily="2" charset="2"/>
              <a:buNone/>
              <a:defRPr/>
            </a:pPr>
            <a:r>
              <a:rPr lang="cs-CZ" altLang="cs-CZ" sz="2000" b="1" dirty="0"/>
              <a:t> 			</a:t>
            </a:r>
            <a:r>
              <a:rPr lang="cs-CZ" altLang="cs-CZ" sz="2000" b="1" dirty="0">
                <a:solidFill>
                  <a:srgbClr val="FF0000"/>
                </a:solidFill>
              </a:rPr>
              <a:t>	                  (1+ú) </a:t>
            </a:r>
            <a:r>
              <a:rPr lang="cs-CZ" altLang="cs-CZ" sz="2000" b="1" baseline="30000" dirty="0">
                <a:solidFill>
                  <a:srgbClr val="FF0000"/>
                </a:solidFill>
              </a:rPr>
              <a:t>n</a:t>
            </a:r>
          </a:p>
          <a:p>
            <a:pPr eaLnBrk="1" fontAlgn="auto" hangingPunct="1">
              <a:lnSpc>
                <a:spcPct val="80000"/>
              </a:lnSpc>
              <a:spcAft>
                <a:spcPts val="0"/>
              </a:spcAft>
              <a:buFont typeface="Wingdings" pitchFamily="2" charset="2"/>
              <a:buNone/>
              <a:defRPr/>
            </a:pPr>
            <a:endParaRPr lang="cs-CZ" altLang="cs-CZ" sz="2000" b="1" baseline="30000" dirty="0">
              <a:solidFill>
                <a:srgbClr val="FF0000"/>
              </a:solidFill>
            </a:endParaRPr>
          </a:p>
          <a:p>
            <a:pPr eaLnBrk="1" fontAlgn="auto" hangingPunct="1">
              <a:lnSpc>
                <a:spcPct val="80000"/>
              </a:lnSpc>
              <a:spcAft>
                <a:spcPts val="0"/>
              </a:spcAft>
              <a:defRPr/>
            </a:pPr>
            <a:r>
              <a:rPr lang="cs-CZ" altLang="cs-CZ" sz="1600" dirty="0"/>
              <a:t>Investor, kterému se nabízí možnost získat 100 jednotek na konci každého roku po dobu příštích tří let, a který chce dosáhnout cílovou návratnost kapitálu 10%, bude pro stanovení současné hodnoty (SH) investice diskontovat budoucí příjmy takto:</a:t>
            </a:r>
          </a:p>
          <a:p>
            <a:pPr eaLnBrk="1" fontAlgn="auto" hangingPunct="1">
              <a:lnSpc>
                <a:spcPct val="80000"/>
              </a:lnSpc>
              <a:spcAft>
                <a:spcPts val="0"/>
              </a:spcAft>
              <a:defRPr/>
            </a:pPr>
            <a:endParaRPr lang="cs-CZ" altLang="cs-CZ" sz="1600" dirty="0"/>
          </a:p>
          <a:p>
            <a:pPr eaLnBrk="1" fontAlgn="auto" hangingPunct="1">
              <a:lnSpc>
                <a:spcPct val="80000"/>
              </a:lnSpc>
              <a:spcAft>
                <a:spcPts val="0"/>
              </a:spcAft>
              <a:defRPr/>
            </a:pPr>
            <a:r>
              <a:rPr lang="cs-CZ" altLang="cs-CZ" sz="1600" dirty="0"/>
              <a:t>Konec roku	příjem		diskontní faktor při 10% 	  	 SH</a:t>
            </a:r>
          </a:p>
          <a:p>
            <a:pPr eaLnBrk="1" fontAlgn="auto" hangingPunct="1">
              <a:lnSpc>
                <a:spcPct val="80000"/>
              </a:lnSpc>
              <a:spcAft>
                <a:spcPts val="0"/>
              </a:spcAft>
              <a:buFont typeface="Wingdings" pitchFamily="2" charset="2"/>
              <a:buNone/>
              <a:defRPr/>
            </a:pPr>
            <a:r>
              <a:rPr lang="cs-CZ" altLang="cs-CZ" sz="1600" dirty="0"/>
              <a:t>	  1		  100			0,9090			90,90</a:t>
            </a:r>
          </a:p>
          <a:p>
            <a:pPr eaLnBrk="1" fontAlgn="auto" hangingPunct="1">
              <a:lnSpc>
                <a:spcPct val="80000"/>
              </a:lnSpc>
              <a:spcAft>
                <a:spcPts val="0"/>
              </a:spcAft>
              <a:buFont typeface="Wingdings" pitchFamily="2" charset="2"/>
              <a:buNone/>
              <a:defRPr/>
            </a:pPr>
            <a:r>
              <a:rPr lang="cs-CZ" altLang="cs-CZ" sz="1600" dirty="0"/>
              <a:t>	  2		  100       			0,8264			82,64</a:t>
            </a:r>
          </a:p>
          <a:p>
            <a:pPr eaLnBrk="1" fontAlgn="auto" hangingPunct="1">
              <a:lnSpc>
                <a:spcPct val="80000"/>
              </a:lnSpc>
              <a:spcAft>
                <a:spcPts val="0"/>
              </a:spcAft>
              <a:buFont typeface="Wingdings" pitchFamily="2" charset="2"/>
              <a:buNone/>
              <a:defRPr/>
            </a:pPr>
            <a:r>
              <a:rPr lang="cs-CZ" altLang="cs-CZ" sz="1600" dirty="0"/>
              <a:t>	  3		  100			0,7513			75,13</a:t>
            </a:r>
          </a:p>
          <a:p>
            <a:pPr eaLnBrk="1" fontAlgn="auto" hangingPunct="1">
              <a:lnSpc>
                <a:spcPct val="80000"/>
              </a:lnSpc>
              <a:spcAft>
                <a:spcPts val="0"/>
              </a:spcAft>
              <a:buFont typeface="Wingdings" pitchFamily="2" charset="2"/>
              <a:buNone/>
              <a:defRPr/>
            </a:pPr>
            <a:r>
              <a:rPr lang="cs-CZ" altLang="cs-CZ" sz="1600" dirty="0"/>
              <a:t>	 </a:t>
            </a:r>
          </a:p>
          <a:p>
            <a:pPr eaLnBrk="1" fontAlgn="auto" hangingPunct="1">
              <a:lnSpc>
                <a:spcPct val="80000"/>
              </a:lnSpc>
              <a:spcAft>
                <a:spcPts val="0"/>
              </a:spcAft>
              <a:buFont typeface="Wingdings" pitchFamily="2" charset="2"/>
              <a:buNone/>
              <a:defRPr/>
            </a:pPr>
            <a:r>
              <a:rPr lang="cs-CZ" altLang="cs-CZ" sz="1600" dirty="0"/>
              <a:t>	Současná hodnota (SH) při 10% návratnosti 	                        	                   248,67</a:t>
            </a:r>
          </a:p>
          <a:p>
            <a:pPr eaLnBrk="1" fontAlgn="auto" hangingPunct="1">
              <a:lnSpc>
                <a:spcPct val="80000"/>
              </a:lnSpc>
              <a:spcAft>
                <a:spcPts val="0"/>
              </a:spcAft>
              <a:defRPr/>
            </a:pPr>
            <a:endParaRPr lang="cs-CZ" altLang="cs-CZ" sz="1600" dirty="0"/>
          </a:p>
          <a:p>
            <a:pPr eaLnBrk="1" fontAlgn="auto" hangingPunct="1">
              <a:lnSpc>
                <a:spcPct val="80000"/>
              </a:lnSpc>
              <a:spcAft>
                <a:spcPts val="0"/>
              </a:spcAft>
              <a:buFont typeface="Wingdings" pitchFamily="2" charset="2"/>
              <a:buNone/>
              <a:defRPr/>
            </a:pPr>
            <a:r>
              <a:rPr lang="cs-CZ" altLang="cs-CZ" sz="1600" dirty="0"/>
              <a:t>								</a:t>
            </a:r>
          </a:p>
          <a:p>
            <a:pPr eaLnBrk="1" fontAlgn="auto" hangingPunct="1">
              <a:lnSpc>
                <a:spcPct val="80000"/>
              </a:lnSpc>
              <a:spcAft>
                <a:spcPts val="0"/>
              </a:spcAft>
              <a:buFont typeface="Wingdings" pitchFamily="2" charset="2"/>
              <a:buNone/>
              <a:defRPr/>
            </a:pPr>
            <a:r>
              <a:rPr lang="cs-CZ" altLang="cs-CZ" sz="1600" dirty="0"/>
              <a:t>									</a:t>
            </a:r>
            <a:endParaRPr lang="en-US" altLang="cs-CZ" sz="1600" dirty="0"/>
          </a:p>
        </p:txBody>
      </p:sp>
      <p:sp>
        <p:nvSpPr>
          <p:cNvPr id="44035" name="Line 5">
            <a:extLst>
              <a:ext uri="{FF2B5EF4-FFF2-40B4-BE49-F238E27FC236}">
                <a16:creationId xmlns:a16="http://schemas.microsoft.com/office/drawing/2014/main" id="{B04ED511-D9C0-29CC-FB15-195BF725BB6F}"/>
              </a:ext>
            </a:extLst>
          </p:cNvPr>
          <p:cNvSpPr>
            <a:spLocks noChangeShapeType="1"/>
          </p:cNvSpPr>
          <p:nvPr/>
        </p:nvSpPr>
        <p:spPr bwMode="auto">
          <a:xfrm>
            <a:off x="4572000" y="2997200"/>
            <a:ext cx="719138"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36" name="Line 7">
            <a:extLst>
              <a:ext uri="{FF2B5EF4-FFF2-40B4-BE49-F238E27FC236}">
                <a16:creationId xmlns:a16="http://schemas.microsoft.com/office/drawing/2014/main" id="{74C275B8-76DB-D64C-AA99-B2151FAFC3C4}"/>
              </a:ext>
            </a:extLst>
          </p:cNvPr>
          <p:cNvSpPr>
            <a:spLocks noChangeShapeType="1"/>
          </p:cNvSpPr>
          <p:nvPr/>
        </p:nvSpPr>
        <p:spPr bwMode="auto">
          <a:xfrm>
            <a:off x="7596188" y="4941888"/>
            <a:ext cx="10080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37" name="Line 8">
            <a:extLst>
              <a:ext uri="{FF2B5EF4-FFF2-40B4-BE49-F238E27FC236}">
                <a16:creationId xmlns:a16="http://schemas.microsoft.com/office/drawing/2014/main" id="{01B0AF17-5D55-DAAE-8ADC-4884C682CC63}"/>
              </a:ext>
            </a:extLst>
          </p:cNvPr>
          <p:cNvSpPr>
            <a:spLocks noChangeShapeType="1"/>
          </p:cNvSpPr>
          <p:nvPr/>
        </p:nvSpPr>
        <p:spPr bwMode="auto">
          <a:xfrm>
            <a:off x="5148263" y="5157788"/>
            <a:ext cx="1800225" cy="0"/>
          </a:xfrm>
          <a:prstGeom prst="line">
            <a:avLst/>
          </a:prstGeom>
          <a:noFill/>
          <a:ln w="31750">
            <a:solidFill>
              <a:srgbClr val="33CC33"/>
            </a:solidFill>
            <a:round/>
            <a:headEnd/>
            <a:tailEnd type="stealth" w="med" len="med"/>
          </a:ln>
          <a:extLst>
            <a:ext uri="{909E8E84-426E-40DD-AFC4-6F175D3DCCD1}">
              <a14:hiddenFill xmlns:a14="http://schemas.microsoft.com/office/drawing/2010/main">
                <a:noFill/>
              </a14:hiddenFill>
            </a:ext>
          </a:extLst>
        </p:spPr>
        <p:txBody>
          <a:bodyPr/>
          <a:lstStyle/>
          <a:p>
            <a:endParaRPr lang="cs-CZ"/>
          </a:p>
        </p:txBody>
      </p:sp>
      <p:sp>
        <p:nvSpPr>
          <p:cNvPr id="44038" name="Oval 9">
            <a:extLst>
              <a:ext uri="{FF2B5EF4-FFF2-40B4-BE49-F238E27FC236}">
                <a16:creationId xmlns:a16="http://schemas.microsoft.com/office/drawing/2014/main" id="{8D88BC62-DAA8-A48C-CD98-2E81DAA3C806}"/>
              </a:ext>
            </a:extLst>
          </p:cNvPr>
          <p:cNvSpPr>
            <a:spLocks noChangeArrowheads="1"/>
          </p:cNvSpPr>
          <p:nvPr/>
        </p:nvSpPr>
        <p:spPr bwMode="auto">
          <a:xfrm>
            <a:off x="3887788" y="2565400"/>
            <a:ext cx="1800225" cy="863600"/>
          </a:xfrm>
          <a:prstGeom prst="ellipse">
            <a:avLst/>
          </a:prstGeom>
          <a:noFill/>
          <a:ln w="1905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cs-CZ" altLang="cs-CZ" sz="1800"/>
          </a:p>
        </p:txBody>
      </p:sp>
      <p:sp>
        <p:nvSpPr>
          <p:cNvPr id="44039" name="Text Box 25">
            <a:extLst>
              <a:ext uri="{FF2B5EF4-FFF2-40B4-BE49-F238E27FC236}">
                <a16:creationId xmlns:a16="http://schemas.microsoft.com/office/drawing/2014/main" id="{26FE50CB-6FC8-BAEE-DCDD-39C728EAF6BA}"/>
              </a:ext>
            </a:extLst>
          </p:cNvPr>
          <p:cNvSpPr txBox="1">
            <a:spLocks noChangeArrowheads="1"/>
          </p:cNvSpPr>
          <p:nvPr/>
        </p:nvSpPr>
        <p:spPr bwMode="auto">
          <a:xfrm>
            <a:off x="5662613" y="2519363"/>
            <a:ext cx="31527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cs-CZ" altLang="cs-CZ" sz="1600" b="1"/>
              <a:t>n</a:t>
            </a:r>
            <a:r>
              <a:rPr lang="cs-CZ" altLang="cs-CZ" sz="1600"/>
              <a:t> = počet roků</a:t>
            </a:r>
          </a:p>
          <a:p>
            <a:pPr eaLnBrk="1" hangingPunct="1">
              <a:spcBef>
                <a:spcPct val="0"/>
              </a:spcBef>
              <a:buClrTx/>
              <a:buSzTx/>
              <a:buFontTx/>
              <a:buNone/>
            </a:pPr>
            <a:r>
              <a:rPr lang="cs-CZ" altLang="cs-CZ" sz="1600" b="1"/>
              <a:t>ú</a:t>
            </a:r>
            <a:r>
              <a:rPr lang="cs-CZ" altLang="cs-CZ" sz="1600"/>
              <a:t> = zvolená míra návratnosti v% </a:t>
            </a:r>
          </a:p>
          <a:p>
            <a:pPr eaLnBrk="1" hangingPunct="1">
              <a:spcBef>
                <a:spcPct val="0"/>
              </a:spcBef>
              <a:buClrTx/>
              <a:buSzTx/>
              <a:buFontTx/>
              <a:buNone/>
            </a:pPr>
            <a:r>
              <a:rPr lang="cs-CZ" altLang="cs-CZ" sz="1600"/>
              <a:t>		</a:t>
            </a:r>
            <a:endParaRPr lang="en-US" altLang="cs-CZ" sz="1600"/>
          </a:p>
          <a:p>
            <a:pPr eaLnBrk="1" hangingPunct="1">
              <a:spcBef>
                <a:spcPct val="0"/>
              </a:spcBef>
              <a:buClrTx/>
              <a:buSzTx/>
              <a:buFontTx/>
              <a:buNone/>
            </a:pPr>
            <a:endParaRPr lang="en-US" altLang="cs-CZ" sz="1600" b="1"/>
          </a:p>
        </p:txBody>
      </p:sp>
      <p:sp>
        <p:nvSpPr>
          <p:cNvPr id="44040" name="Zástupný symbol pro zápatí 1">
            <a:extLst>
              <a:ext uri="{FF2B5EF4-FFF2-40B4-BE49-F238E27FC236}">
                <a16:creationId xmlns:a16="http://schemas.microsoft.com/office/drawing/2014/main" id="{D2A0A449-1D79-3A59-9CB3-B901D68FB303}"/>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49161" name="Zástupný symbol pro číslo snímku 2">
            <a:extLst>
              <a:ext uri="{FF2B5EF4-FFF2-40B4-BE49-F238E27FC236}">
                <a16:creationId xmlns:a16="http://schemas.microsoft.com/office/drawing/2014/main" id="{7A14C48B-DD04-2E02-395A-EFAC8C226C3F}"/>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6266E10D-FC62-D840-BA3B-5668986706CD}" type="slidenum">
              <a:rPr lang="en-US" altLang="cs-CZ" sz="1200" smtClean="0">
                <a:solidFill>
                  <a:srgbClr val="898989"/>
                </a:solidFill>
                <a:latin typeface="Arial" panose="020B0604020202020204" pitchFamily="34" charset="0"/>
                <a:ea typeface="+mn-ea"/>
              </a:rPr>
              <a:pPr algn="l">
                <a:spcBef>
                  <a:spcPct val="0"/>
                </a:spcBef>
                <a:buClrTx/>
                <a:buFontTx/>
                <a:buNone/>
                <a:defRPr/>
              </a:pPr>
              <a:t>23</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116F517F-8181-6AFA-9C1D-5E5DD658479E}"/>
              </a:ext>
            </a:extLst>
          </p:cNvPr>
          <p:cNvSpPr>
            <a:spLocks noGrp="1" noChangeArrowheads="1"/>
          </p:cNvSpPr>
          <p:nvPr>
            <p:ph type="title"/>
          </p:nvPr>
        </p:nvSpPr>
        <p:spPr>
          <a:xfrm>
            <a:off x="323850" y="404813"/>
            <a:ext cx="8229600" cy="1371600"/>
          </a:xfrm>
        </p:spPr>
        <p:txBody>
          <a:bodyPr/>
          <a:lstStyle/>
          <a:p>
            <a:pPr eaLnBrk="1" hangingPunct="1"/>
            <a:r>
              <a:rPr lang="cs-CZ" altLang="cs-CZ"/>
              <a:t>Diskontování 2/2</a:t>
            </a:r>
            <a:endParaRPr lang="en-US" altLang="cs-CZ"/>
          </a:p>
        </p:txBody>
      </p:sp>
      <p:sp>
        <p:nvSpPr>
          <p:cNvPr id="31746" name="Rectangle 3">
            <a:extLst>
              <a:ext uri="{FF2B5EF4-FFF2-40B4-BE49-F238E27FC236}">
                <a16:creationId xmlns:a16="http://schemas.microsoft.com/office/drawing/2014/main" id="{E6491572-60E1-6F01-31DF-0B580AF21CFF}"/>
              </a:ext>
            </a:extLst>
          </p:cNvPr>
          <p:cNvSpPr>
            <a:spLocks noGrp="1" noChangeArrowheads="1"/>
          </p:cNvSpPr>
          <p:nvPr>
            <p:ph sz="half" idx="1"/>
          </p:nvPr>
        </p:nvSpPr>
        <p:spPr>
          <a:xfrm>
            <a:off x="468313" y="1484313"/>
            <a:ext cx="8291512" cy="4176712"/>
          </a:xfrm>
        </p:spPr>
        <p:txBody>
          <a:bodyPr rtlCol="0">
            <a:normAutofit fontScale="92500" lnSpcReduction="20000"/>
          </a:bodyPr>
          <a:lstStyle/>
          <a:p>
            <a:pPr eaLnBrk="1" fontAlgn="auto" hangingPunct="1">
              <a:lnSpc>
                <a:spcPct val="80000"/>
              </a:lnSpc>
              <a:spcAft>
                <a:spcPts val="0"/>
              </a:spcAft>
              <a:buFont typeface="Wingdings" pitchFamily="2" charset="2"/>
              <a:buNone/>
              <a:defRPr/>
            </a:pPr>
            <a:endParaRPr lang="cs-CZ" altLang="cs-CZ" sz="1600" dirty="0"/>
          </a:p>
          <a:p>
            <a:pPr eaLnBrk="1" fontAlgn="auto" hangingPunct="1">
              <a:lnSpc>
                <a:spcPct val="80000"/>
              </a:lnSpc>
              <a:spcAft>
                <a:spcPts val="0"/>
              </a:spcAft>
              <a:defRPr/>
            </a:pPr>
            <a:r>
              <a:rPr lang="cs-CZ" altLang="cs-CZ" sz="1600" dirty="0"/>
              <a:t>V případech, kdy je příjem a frekvence příjmu stálá (pro zjednodušení například vždy na konci roku), lze faktory SH sčítat:</a:t>
            </a:r>
          </a:p>
          <a:p>
            <a:pPr eaLnBrk="1" fontAlgn="auto" hangingPunct="1">
              <a:lnSpc>
                <a:spcPct val="80000"/>
              </a:lnSpc>
              <a:spcAft>
                <a:spcPts val="0"/>
              </a:spcAft>
              <a:buFont typeface="Wingdings" pitchFamily="2" charset="2"/>
              <a:buNone/>
              <a:defRPr/>
            </a:pPr>
            <a:endParaRPr lang="cs-CZ" altLang="cs-CZ" sz="1600" dirty="0"/>
          </a:p>
          <a:p>
            <a:pPr eaLnBrk="1" fontAlgn="auto" hangingPunct="1">
              <a:lnSpc>
                <a:spcPct val="80000"/>
              </a:lnSpc>
              <a:spcAft>
                <a:spcPts val="0"/>
              </a:spcAft>
              <a:buFont typeface="Wingdings" pitchFamily="2" charset="2"/>
              <a:buNone/>
              <a:defRPr/>
            </a:pPr>
            <a:r>
              <a:rPr lang="cs-CZ" altLang="cs-CZ" sz="1600" dirty="0"/>
              <a:t>	     1                  1                     1 		      1                      1 </a:t>
            </a:r>
          </a:p>
          <a:p>
            <a:pPr eaLnBrk="1" fontAlgn="auto" hangingPunct="1">
              <a:lnSpc>
                <a:spcPct val="80000"/>
              </a:lnSpc>
              <a:spcAft>
                <a:spcPts val="0"/>
              </a:spcAft>
              <a:buFont typeface="Wingdings" pitchFamily="2" charset="2"/>
              <a:buNone/>
              <a:defRPr/>
            </a:pPr>
            <a:r>
              <a:rPr lang="cs-CZ" altLang="cs-CZ" sz="1600" dirty="0"/>
              <a:t>	(1+ú)</a:t>
            </a:r>
            <a:r>
              <a:rPr lang="cs-CZ" altLang="cs-CZ" sz="1600" b="1" baseline="30000" dirty="0"/>
              <a:t>1</a:t>
            </a:r>
            <a:r>
              <a:rPr lang="cs-CZ" altLang="cs-CZ" sz="1600" dirty="0"/>
              <a:t>	           (1+ú) </a:t>
            </a:r>
            <a:r>
              <a:rPr lang="cs-CZ" altLang="cs-CZ" sz="1600" b="1" baseline="30000" dirty="0"/>
              <a:t>2</a:t>
            </a:r>
            <a:r>
              <a:rPr lang="cs-CZ" altLang="cs-CZ" sz="1600" dirty="0"/>
              <a:t>	  (1+ú) </a:t>
            </a:r>
            <a:r>
              <a:rPr lang="cs-CZ" altLang="cs-CZ" sz="1600" b="1" baseline="30000" dirty="0"/>
              <a:t>3</a:t>
            </a:r>
            <a:r>
              <a:rPr lang="cs-CZ" altLang="cs-CZ" sz="1600" dirty="0"/>
              <a:t>		 (1+ú) </a:t>
            </a:r>
            <a:r>
              <a:rPr lang="cs-CZ" altLang="cs-CZ" sz="1600" b="1" baseline="30000" dirty="0"/>
              <a:t>n-1</a:t>
            </a:r>
            <a:r>
              <a:rPr lang="cs-CZ" altLang="cs-CZ" sz="1600" dirty="0"/>
              <a:t>	            (1+ú) </a:t>
            </a:r>
            <a:r>
              <a:rPr lang="cs-CZ" altLang="cs-CZ" sz="1600" b="1" baseline="30000" dirty="0"/>
              <a:t>n</a:t>
            </a:r>
            <a:r>
              <a:rPr lang="cs-CZ" altLang="cs-CZ" sz="1600" dirty="0"/>
              <a:t>	</a:t>
            </a:r>
          </a:p>
          <a:p>
            <a:pPr eaLnBrk="1" fontAlgn="auto" hangingPunct="1">
              <a:lnSpc>
                <a:spcPct val="80000"/>
              </a:lnSpc>
              <a:spcAft>
                <a:spcPts val="0"/>
              </a:spcAft>
              <a:buFont typeface="Wingdings" pitchFamily="2" charset="2"/>
              <a:buNone/>
              <a:defRPr/>
            </a:pPr>
            <a:endParaRPr lang="cs-CZ" altLang="cs-CZ" sz="1600" dirty="0"/>
          </a:p>
          <a:p>
            <a:pPr eaLnBrk="1" fontAlgn="auto" hangingPunct="1">
              <a:lnSpc>
                <a:spcPct val="80000"/>
              </a:lnSpc>
              <a:spcAft>
                <a:spcPts val="0"/>
              </a:spcAft>
              <a:defRPr/>
            </a:pPr>
            <a:r>
              <a:rPr lang="cs-CZ" altLang="cs-CZ" sz="1600" dirty="0"/>
              <a:t>Současnou hodnotu pravidelných budoucích každoročních příjmů 1 jednotky za „n“ let můžeme vyjádřit souhrnným výrazem:</a:t>
            </a:r>
          </a:p>
          <a:p>
            <a:pPr eaLnBrk="1" fontAlgn="auto" hangingPunct="1">
              <a:lnSpc>
                <a:spcPct val="80000"/>
              </a:lnSpc>
              <a:spcAft>
                <a:spcPts val="0"/>
              </a:spcAft>
              <a:buFont typeface="Wingdings" pitchFamily="2" charset="2"/>
              <a:buNone/>
              <a:defRPr/>
            </a:pPr>
            <a:r>
              <a:rPr lang="cs-CZ" altLang="cs-CZ" sz="1600" dirty="0"/>
              <a:t>	                          	          </a:t>
            </a:r>
            <a:r>
              <a:rPr lang="cs-CZ" altLang="cs-CZ" sz="1600" dirty="0">
                <a:solidFill>
                  <a:srgbClr val="FF0000"/>
                </a:solidFill>
              </a:rPr>
              <a:t>                       </a:t>
            </a:r>
            <a:r>
              <a:rPr lang="cs-CZ" altLang="cs-CZ" sz="1600" b="1" dirty="0">
                <a:solidFill>
                  <a:srgbClr val="FF0000"/>
                </a:solidFill>
              </a:rPr>
              <a:t>1</a:t>
            </a:r>
            <a:r>
              <a:rPr lang="cs-CZ" altLang="cs-CZ" sz="1600" b="1" u="sng" dirty="0">
                <a:solidFill>
                  <a:srgbClr val="FF0000"/>
                </a:solidFill>
              </a:rPr>
              <a:t> </a:t>
            </a:r>
            <a:r>
              <a:rPr lang="cs-CZ" altLang="cs-CZ" sz="1600" b="1" u="sng" dirty="0"/>
              <a:t> </a:t>
            </a:r>
            <a:r>
              <a:rPr lang="cs-CZ" altLang="cs-CZ" sz="1600" u="sng" dirty="0"/>
              <a:t> </a:t>
            </a:r>
            <a:endParaRPr lang="cs-CZ" altLang="cs-CZ" sz="1600" dirty="0"/>
          </a:p>
          <a:p>
            <a:pPr eaLnBrk="1" fontAlgn="auto" hangingPunct="1">
              <a:lnSpc>
                <a:spcPct val="80000"/>
              </a:lnSpc>
              <a:spcAft>
                <a:spcPts val="0"/>
              </a:spcAft>
              <a:buFont typeface="Wingdings" pitchFamily="2" charset="2"/>
              <a:buNone/>
              <a:defRPr/>
            </a:pPr>
            <a:r>
              <a:rPr lang="cs-CZ" altLang="cs-CZ" sz="1600" dirty="0"/>
              <a:t>			   SH    =	    </a:t>
            </a:r>
            <a:r>
              <a:rPr lang="cs-CZ" altLang="cs-CZ" sz="1600" b="1" u="sng" dirty="0">
                <a:solidFill>
                  <a:srgbClr val="FF0000"/>
                </a:solidFill>
              </a:rPr>
              <a:t>1-   (1+ú)</a:t>
            </a:r>
            <a:r>
              <a:rPr lang="cs-CZ" altLang="cs-CZ" sz="1600" b="1" u="sng" baseline="30000" dirty="0">
                <a:solidFill>
                  <a:srgbClr val="FF0000"/>
                </a:solidFill>
              </a:rPr>
              <a:t>n</a:t>
            </a:r>
            <a:r>
              <a:rPr lang="cs-CZ" altLang="cs-CZ" sz="1600" u="sng" dirty="0"/>
              <a:t>  </a:t>
            </a:r>
            <a:endParaRPr lang="cs-CZ" altLang="cs-CZ" sz="1600" dirty="0"/>
          </a:p>
          <a:p>
            <a:pPr eaLnBrk="1" fontAlgn="auto" hangingPunct="1">
              <a:lnSpc>
                <a:spcPct val="80000"/>
              </a:lnSpc>
              <a:spcAft>
                <a:spcPts val="0"/>
              </a:spcAft>
              <a:buFont typeface="Wingdings" pitchFamily="2" charset="2"/>
              <a:buNone/>
              <a:defRPr/>
            </a:pPr>
            <a:r>
              <a:rPr lang="cs-CZ" altLang="cs-CZ" sz="1600" dirty="0"/>
              <a:t>                              		           </a:t>
            </a:r>
            <a:r>
              <a:rPr lang="cs-CZ" altLang="cs-CZ" sz="1600" b="1" dirty="0" err="1">
                <a:solidFill>
                  <a:srgbClr val="FF0000"/>
                </a:solidFill>
              </a:rPr>
              <a:t>ú</a:t>
            </a:r>
            <a:endParaRPr lang="cs-CZ" altLang="cs-CZ" sz="1600" b="1" dirty="0">
              <a:solidFill>
                <a:srgbClr val="FF0000"/>
              </a:solidFill>
            </a:endParaRPr>
          </a:p>
          <a:p>
            <a:pPr eaLnBrk="1" fontAlgn="auto" hangingPunct="1">
              <a:lnSpc>
                <a:spcPct val="80000"/>
              </a:lnSpc>
              <a:spcAft>
                <a:spcPts val="0"/>
              </a:spcAft>
              <a:buFont typeface="Wingdings" pitchFamily="2" charset="2"/>
              <a:buNone/>
              <a:defRPr/>
            </a:pPr>
            <a:endParaRPr lang="cs-CZ" altLang="cs-CZ" sz="1600" b="1" dirty="0">
              <a:solidFill>
                <a:srgbClr val="FF0000"/>
              </a:solidFill>
            </a:endParaRPr>
          </a:p>
          <a:p>
            <a:pPr eaLnBrk="1" fontAlgn="auto" hangingPunct="1">
              <a:lnSpc>
                <a:spcPct val="80000"/>
              </a:lnSpc>
              <a:spcAft>
                <a:spcPts val="0"/>
              </a:spcAft>
              <a:defRPr/>
            </a:pPr>
            <a:r>
              <a:rPr lang="cs-CZ" altLang="cs-CZ" sz="1600" dirty="0"/>
              <a:t>Současnou hodnotu pravidelných budoucích každoročních příjmů 1 jednotky za nekonečné období lze vyjádřit následovně:</a:t>
            </a:r>
          </a:p>
          <a:p>
            <a:pPr eaLnBrk="1" fontAlgn="auto" hangingPunct="1">
              <a:lnSpc>
                <a:spcPct val="80000"/>
              </a:lnSpc>
              <a:spcAft>
                <a:spcPts val="0"/>
              </a:spcAft>
              <a:buFont typeface="Wingdings" pitchFamily="2" charset="2"/>
              <a:buNone/>
              <a:defRPr/>
            </a:pPr>
            <a:r>
              <a:rPr lang="cs-CZ" altLang="cs-CZ" sz="1600" dirty="0"/>
              <a:t>					       </a:t>
            </a:r>
          </a:p>
          <a:p>
            <a:pPr eaLnBrk="1" fontAlgn="auto" hangingPunct="1">
              <a:lnSpc>
                <a:spcPct val="80000"/>
              </a:lnSpc>
              <a:spcAft>
                <a:spcPts val="0"/>
              </a:spcAft>
              <a:buFont typeface="Wingdings" pitchFamily="2" charset="2"/>
              <a:buNone/>
              <a:defRPr/>
            </a:pPr>
            <a:r>
              <a:rPr lang="cs-CZ" altLang="cs-CZ" sz="1600" dirty="0"/>
              <a:t>			SH „na věčné časy“ = 	    </a:t>
            </a:r>
          </a:p>
          <a:p>
            <a:pPr eaLnBrk="1" fontAlgn="auto" hangingPunct="1">
              <a:lnSpc>
                <a:spcPct val="80000"/>
              </a:lnSpc>
              <a:spcAft>
                <a:spcPts val="0"/>
              </a:spcAft>
              <a:buFont typeface="Wingdings" pitchFamily="2" charset="2"/>
              <a:buNone/>
              <a:defRPr/>
            </a:pPr>
            <a:r>
              <a:rPr lang="cs-CZ" altLang="cs-CZ" sz="1600" dirty="0"/>
              <a:t>    </a:t>
            </a:r>
          </a:p>
          <a:p>
            <a:pPr eaLnBrk="1" fontAlgn="auto" hangingPunct="1">
              <a:lnSpc>
                <a:spcPct val="80000"/>
              </a:lnSpc>
              <a:spcAft>
                <a:spcPts val="0"/>
              </a:spcAft>
              <a:buFont typeface="Wingdings" pitchFamily="2" charset="2"/>
              <a:buNone/>
              <a:defRPr/>
            </a:pPr>
            <a:endParaRPr lang="cs-CZ" altLang="cs-CZ" sz="1600" dirty="0"/>
          </a:p>
          <a:p>
            <a:pPr eaLnBrk="1" fontAlgn="auto" hangingPunct="1">
              <a:lnSpc>
                <a:spcPct val="80000"/>
              </a:lnSpc>
              <a:spcAft>
                <a:spcPts val="0"/>
              </a:spcAft>
              <a:defRPr/>
            </a:pPr>
            <a:r>
              <a:rPr lang="cs-CZ" altLang="cs-CZ" sz="1600" dirty="0"/>
              <a:t>Tomuto výrazu se také někdy říká </a:t>
            </a:r>
            <a:r>
              <a:rPr lang="cs-CZ" altLang="cs-CZ" sz="1600" b="1" dirty="0">
                <a:solidFill>
                  <a:srgbClr val="FF0000"/>
                </a:solidFill>
              </a:rPr>
              <a:t>„věčná renta“</a:t>
            </a:r>
          </a:p>
          <a:p>
            <a:pPr eaLnBrk="1" fontAlgn="auto" hangingPunct="1">
              <a:lnSpc>
                <a:spcPct val="80000"/>
              </a:lnSpc>
              <a:spcAft>
                <a:spcPts val="0"/>
              </a:spcAft>
              <a:buFont typeface="Wingdings" pitchFamily="2" charset="2"/>
              <a:buNone/>
              <a:defRPr/>
            </a:pPr>
            <a:r>
              <a:rPr lang="cs-CZ" altLang="cs-CZ" sz="1600" dirty="0"/>
              <a:t>                                     	</a:t>
            </a:r>
            <a:endParaRPr lang="en-US" altLang="cs-CZ" sz="1600" dirty="0"/>
          </a:p>
        </p:txBody>
      </p:sp>
      <p:sp>
        <p:nvSpPr>
          <p:cNvPr id="46083" name="Text Box 10">
            <a:extLst>
              <a:ext uri="{FF2B5EF4-FFF2-40B4-BE49-F238E27FC236}">
                <a16:creationId xmlns:a16="http://schemas.microsoft.com/office/drawing/2014/main" id="{E489D29C-4547-59EC-4211-CE4677EEA2A0}"/>
              </a:ext>
            </a:extLst>
          </p:cNvPr>
          <p:cNvSpPr txBox="1">
            <a:spLocks noChangeArrowheads="1"/>
          </p:cNvSpPr>
          <p:nvPr/>
        </p:nvSpPr>
        <p:spPr bwMode="auto">
          <a:xfrm>
            <a:off x="1547813" y="242093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cs-CZ" altLang="cs-CZ" sz="1800"/>
              <a:t>+ </a:t>
            </a:r>
            <a:endParaRPr lang="en-US" altLang="cs-CZ" sz="1800"/>
          </a:p>
        </p:txBody>
      </p:sp>
      <p:sp>
        <p:nvSpPr>
          <p:cNvPr id="46084" name="Text Box 12">
            <a:extLst>
              <a:ext uri="{FF2B5EF4-FFF2-40B4-BE49-F238E27FC236}">
                <a16:creationId xmlns:a16="http://schemas.microsoft.com/office/drawing/2014/main" id="{6E01F529-BC69-9BA9-FBCC-156E6F6EABBC}"/>
              </a:ext>
            </a:extLst>
          </p:cNvPr>
          <p:cNvSpPr txBox="1">
            <a:spLocks noChangeArrowheads="1"/>
          </p:cNvSpPr>
          <p:nvPr/>
        </p:nvSpPr>
        <p:spPr bwMode="auto">
          <a:xfrm>
            <a:off x="2916238" y="2420938"/>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cs-CZ" altLang="cs-CZ" sz="1800"/>
              <a:t>+</a:t>
            </a:r>
            <a:endParaRPr lang="en-US" altLang="cs-CZ" sz="1800"/>
          </a:p>
        </p:txBody>
      </p:sp>
      <p:sp>
        <p:nvSpPr>
          <p:cNvPr id="46085" name="Text Box 13">
            <a:extLst>
              <a:ext uri="{FF2B5EF4-FFF2-40B4-BE49-F238E27FC236}">
                <a16:creationId xmlns:a16="http://schemas.microsoft.com/office/drawing/2014/main" id="{B3BFE950-2CAA-CD80-071B-FF3AA875CF49}"/>
              </a:ext>
            </a:extLst>
          </p:cNvPr>
          <p:cNvSpPr txBox="1">
            <a:spLocks noChangeArrowheads="1"/>
          </p:cNvSpPr>
          <p:nvPr/>
        </p:nvSpPr>
        <p:spPr bwMode="auto">
          <a:xfrm>
            <a:off x="6156325" y="2420938"/>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cs-CZ" altLang="cs-CZ" sz="1800"/>
              <a:t>+</a:t>
            </a:r>
            <a:endParaRPr lang="en-US" altLang="cs-CZ" sz="1800"/>
          </a:p>
        </p:txBody>
      </p:sp>
      <p:sp>
        <p:nvSpPr>
          <p:cNvPr id="46086" name="Text Box 19">
            <a:extLst>
              <a:ext uri="{FF2B5EF4-FFF2-40B4-BE49-F238E27FC236}">
                <a16:creationId xmlns:a16="http://schemas.microsoft.com/office/drawing/2014/main" id="{DDF8A598-2AC8-209D-C492-1DB802E053BB}"/>
              </a:ext>
            </a:extLst>
          </p:cNvPr>
          <p:cNvSpPr txBox="1">
            <a:spLocks noChangeArrowheads="1"/>
          </p:cNvSpPr>
          <p:nvPr/>
        </p:nvSpPr>
        <p:spPr bwMode="auto">
          <a:xfrm>
            <a:off x="4211638" y="2349500"/>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cs-CZ" altLang="cs-CZ" sz="1800" b="1"/>
              <a:t>……</a:t>
            </a:r>
            <a:endParaRPr lang="en-US" altLang="cs-CZ" sz="1800" b="1"/>
          </a:p>
        </p:txBody>
      </p:sp>
      <p:sp>
        <p:nvSpPr>
          <p:cNvPr id="46087" name="Line 37">
            <a:extLst>
              <a:ext uri="{FF2B5EF4-FFF2-40B4-BE49-F238E27FC236}">
                <a16:creationId xmlns:a16="http://schemas.microsoft.com/office/drawing/2014/main" id="{6726FEAE-1305-DDE0-4EF3-35D5A2542682}"/>
              </a:ext>
            </a:extLst>
          </p:cNvPr>
          <p:cNvSpPr>
            <a:spLocks noChangeShapeType="1"/>
          </p:cNvSpPr>
          <p:nvPr/>
        </p:nvSpPr>
        <p:spPr bwMode="auto">
          <a:xfrm>
            <a:off x="900113" y="2636838"/>
            <a:ext cx="5762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88" name="Line 39">
            <a:extLst>
              <a:ext uri="{FF2B5EF4-FFF2-40B4-BE49-F238E27FC236}">
                <a16:creationId xmlns:a16="http://schemas.microsoft.com/office/drawing/2014/main" id="{EBD576A0-8A68-36EC-39DD-CA78C9B789A6}"/>
              </a:ext>
            </a:extLst>
          </p:cNvPr>
          <p:cNvSpPr>
            <a:spLocks noChangeShapeType="1"/>
          </p:cNvSpPr>
          <p:nvPr/>
        </p:nvSpPr>
        <p:spPr bwMode="auto">
          <a:xfrm>
            <a:off x="2051050" y="2636838"/>
            <a:ext cx="5762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89" name="Line 40">
            <a:extLst>
              <a:ext uri="{FF2B5EF4-FFF2-40B4-BE49-F238E27FC236}">
                <a16:creationId xmlns:a16="http://schemas.microsoft.com/office/drawing/2014/main" id="{4C7CA893-C268-C3C3-D539-D9C4EA3E3145}"/>
              </a:ext>
            </a:extLst>
          </p:cNvPr>
          <p:cNvSpPr>
            <a:spLocks noChangeShapeType="1"/>
          </p:cNvSpPr>
          <p:nvPr/>
        </p:nvSpPr>
        <p:spPr bwMode="auto">
          <a:xfrm>
            <a:off x="3419475" y="2636838"/>
            <a:ext cx="5762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90" name="Line 41">
            <a:extLst>
              <a:ext uri="{FF2B5EF4-FFF2-40B4-BE49-F238E27FC236}">
                <a16:creationId xmlns:a16="http://schemas.microsoft.com/office/drawing/2014/main" id="{489FE277-74A7-C156-8222-EBB89F9B872D}"/>
              </a:ext>
            </a:extLst>
          </p:cNvPr>
          <p:cNvSpPr>
            <a:spLocks noChangeShapeType="1"/>
          </p:cNvSpPr>
          <p:nvPr/>
        </p:nvSpPr>
        <p:spPr bwMode="auto">
          <a:xfrm>
            <a:off x="5148263" y="2636838"/>
            <a:ext cx="7921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91" name="Line 42">
            <a:extLst>
              <a:ext uri="{FF2B5EF4-FFF2-40B4-BE49-F238E27FC236}">
                <a16:creationId xmlns:a16="http://schemas.microsoft.com/office/drawing/2014/main" id="{B0E92480-D707-3269-2BD6-FA14681B010F}"/>
              </a:ext>
            </a:extLst>
          </p:cNvPr>
          <p:cNvSpPr>
            <a:spLocks noChangeShapeType="1"/>
          </p:cNvSpPr>
          <p:nvPr/>
        </p:nvSpPr>
        <p:spPr bwMode="auto">
          <a:xfrm>
            <a:off x="6588125" y="2636838"/>
            <a:ext cx="7191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92" name="Text Box 45">
            <a:extLst>
              <a:ext uri="{FF2B5EF4-FFF2-40B4-BE49-F238E27FC236}">
                <a16:creationId xmlns:a16="http://schemas.microsoft.com/office/drawing/2014/main" id="{E42356B6-61DA-2BF2-8D10-70619FCF5E4F}"/>
              </a:ext>
            </a:extLst>
          </p:cNvPr>
          <p:cNvSpPr txBox="1">
            <a:spLocks noChangeArrowheads="1"/>
          </p:cNvSpPr>
          <p:nvPr/>
        </p:nvSpPr>
        <p:spPr bwMode="auto">
          <a:xfrm>
            <a:off x="5148263" y="3076575"/>
            <a:ext cx="33258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cs-CZ" altLang="cs-CZ" sz="1200" b="1"/>
              <a:t>n</a:t>
            </a:r>
            <a:r>
              <a:rPr lang="cs-CZ" altLang="cs-CZ" sz="1200"/>
              <a:t> = počet roků</a:t>
            </a:r>
          </a:p>
          <a:p>
            <a:pPr eaLnBrk="1" hangingPunct="1">
              <a:spcBef>
                <a:spcPct val="0"/>
              </a:spcBef>
              <a:buClrTx/>
              <a:buSzTx/>
              <a:buFontTx/>
              <a:buNone/>
            </a:pPr>
            <a:r>
              <a:rPr lang="cs-CZ" altLang="cs-CZ" sz="1200" b="1"/>
              <a:t>ú</a:t>
            </a:r>
            <a:r>
              <a:rPr lang="cs-CZ" altLang="cs-CZ" sz="1200"/>
              <a:t> = zvolená míra návratnosti, respektive „úrok“</a:t>
            </a:r>
            <a:endParaRPr lang="en-US" altLang="cs-CZ" sz="1200"/>
          </a:p>
          <a:p>
            <a:pPr eaLnBrk="1" hangingPunct="1">
              <a:spcBef>
                <a:spcPct val="0"/>
              </a:spcBef>
              <a:buClrTx/>
              <a:buSzTx/>
              <a:buFontTx/>
              <a:buNone/>
            </a:pPr>
            <a:endParaRPr lang="en-US" altLang="cs-CZ" sz="1200" b="1"/>
          </a:p>
        </p:txBody>
      </p:sp>
      <p:sp>
        <p:nvSpPr>
          <p:cNvPr id="46093" name="Line 47">
            <a:extLst>
              <a:ext uri="{FF2B5EF4-FFF2-40B4-BE49-F238E27FC236}">
                <a16:creationId xmlns:a16="http://schemas.microsoft.com/office/drawing/2014/main" id="{3C2E520D-EA17-1CD7-E11D-38ED2D27189B}"/>
              </a:ext>
            </a:extLst>
          </p:cNvPr>
          <p:cNvSpPr>
            <a:spLocks noChangeShapeType="1"/>
          </p:cNvSpPr>
          <p:nvPr/>
        </p:nvSpPr>
        <p:spPr bwMode="auto">
          <a:xfrm>
            <a:off x="3563938" y="3213100"/>
            <a:ext cx="6477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94" name="Line 48">
            <a:extLst>
              <a:ext uri="{FF2B5EF4-FFF2-40B4-BE49-F238E27FC236}">
                <a16:creationId xmlns:a16="http://schemas.microsoft.com/office/drawing/2014/main" id="{479FD3A3-4603-3417-78AC-79FB769AD1DD}"/>
              </a:ext>
            </a:extLst>
          </p:cNvPr>
          <p:cNvSpPr>
            <a:spLocks noChangeShapeType="1"/>
          </p:cNvSpPr>
          <p:nvPr/>
        </p:nvSpPr>
        <p:spPr bwMode="auto">
          <a:xfrm>
            <a:off x="4292600" y="4322763"/>
            <a:ext cx="50482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95" name="Text Box 49">
            <a:extLst>
              <a:ext uri="{FF2B5EF4-FFF2-40B4-BE49-F238E27FC236}">
                <a16:creationId xmlns:a16="http://schemas.microsoft.com/office/drawing/2014/main" id="{E1A6EEE7-0728-4DEC-AFE6-67B4C63C3AEC}"/>
              </a:ext>
            </a:extLst>
          </p:cNvPr>
          <p:cNvSpPr txBox="1">
            <a:spLocks noChangeArrowheads="1"/>
          </p:cNvSpPr>
          <p:nvPr/>
        </p:nvSpPr>
        <p:spPr bwMode="auto">
          <a:xfrm>
            <a:off x="4371975" y="3973513"/>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600" b="1">
                <a:solidFill>
                  <a:srgbClr val="FF0000"/>
                </a:solidFill>
              </a:rPr>
              <a:t>1</a:t>
            </a:r>
            <a:endParaRPr lang="en-US" altLang="cs-CZ" sz="1600" b="1">
              <a:solidFill>
                <a:srgbClr val="FF0000"/>
              </a:solidFill>
            </a:endParaRPr>
          </a:p>
        </p:txBody>
      </p:sp>
      <p:sp>
        <p:nvSpPr>
          <p:cNvPr id="46096" name="Text Box 50">
            <a:extLst>
              <a:ext uri="{FF2B5EF4-FFF2-40B4-BE49-F238E27FC236}">
                <a16:creationId xmlns:a16="http://schemas.microsoft.com/office/drawing/2014/main" id="{EAE8DE50-F352-FDA5-27BD-6FDAFACD184F}"/>
              </a:ext>
            </a:extLst>
          </p:cNvPr>
          <p:cNvSpPr txBox="1">
            <a:spLocks noChangeArrowheads="1"/>
          </p:cNvSpPr>
          <p:nvPr/>
        </p:nvSpPr>
        <p:spPr bwMode="auto">
          <a:xfrm>
            <a:off x="4371975" y="431006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600" b="1">
                <a:solidFill>
                  <a:srgbClr val="FF0000"/>
                </a:solidFill>
              </a:rPr>
              <a:t>ú</a:t>
            </a:r>
            <a:endParaRPr lang="en-US" altLang="cs-CZ" sz="1600" b="1">
              <a:solidFill>
                <a:srgbClr val="FF0000"/>
              </a:solidFill>
            </a:endParaRPr>
          </a:p>
        </p:txBody>
      </p:sp>
      <p:sp>
        <p:nvSpPr>
          <p:cNvPr id="46097" name="Zástupný symbol pro zápatí 1">
            <a:extLst>
              <a:ext uri="{FF2B5EF4-FFF2-40B4-BE49-F238E27FC236}">
                <a16:creationId xmlns:a16="http://schemas.microsoft.com/office/drawing/2014/main" id="{1284C5C6-60B5-ED16-5A5B-F32E7B91D6DF}"/>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51218" name="Zástupný symbol pro číslo snímku 2">
            <a:extLst>
              <a:ext uri="{FF2B5EF4-FFF2-40B4-BE49-F238E27FC236}">
                <a16:creationId xmlns:a16="http://schemas.microsoft.com/office/drawing/2014/main" id="{391F182C-CD0F-FB76-DA7F-F7C9587A6C0C}"/>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B1C5E756-6832-FB40-8081-C31865C0343F}" type="slidenum">
              <a:rPr lang="en-US" altLang="cs-CZ" sz="1200" smtClean="0">
                <a:solidFill>
                  <a:srgbClr val="898989"/>
                </a:solidFill>
                <a:latin typeface="Arial" panose="020B0604020202020204" pitchFamily="34" charset="0"/>
                <a:ea typeface="+mn-ea"/>
              </a:rPr>
              <a:pPr algn="l">
                <a:spcBef>
                  <a:spcPct val="0"/>
                </a:spcBef>
                <a:buClrTx/>
                <a:buFontTx/>
                <a:buNone/>
                <a:defRPr/>
              </a:pPr>
              <a:t>24</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3645EF65-A8F9-A0CF-8232-BA0E4D189659}"/>
              </a:ext>
            </a:extLst>
          </p:cNvPr>
          <p:cNvSpPr>
            <a:spLocks noGrp="1" noChangeArrowheads="1"/>
          </p:cNvSpPr>
          <p:nvPr>
            <p:ph type="title"/>
          </p:nvPr>
        </p:nvSpPr>
        <p:spPr/>
        <p:txBody>
          <a:bodyPr/>
          <a:lstStyle/>
          <a:p>
            <a:pPr eaLnBrk="1" hangingPunct="1"/>
            <a:r>
              <a:rPr lang="cs-CZ" altLang="cs-CZ" dirty="0"/>
              <a:t>Stanovení hodnoty budovy  </a:t>
            </a:r>
            <a:br>
              <a:rPr lang="cs-CZ" altLang="cs-CZ" dirty="0"/>
            </a:br>
            <a:r>
              <a:rPr lang="cs-CZ" altLang="cs-CZ" sz="2000" dirty="0"/>
              <a:t>Příklad 1/4</a:t>
            </a:r>
            <a:endParaRPr lang="en-US" altLang="cs-CZ" sz="2000" dirty="0"/>
          </a:p>
        </p:txBody>
      </p:sp>
      <p:sp>
        <p:nvSpPr>
          <p:cNvPr id="48130" name="Rectangle 3">
            <a:extLst>
              <a:ext uri="{FF2B5EF4-FFF2-40B4-BE49-F238E27FC236}">
                <a16:creationId xmlns:a16="http://schemas.microsoft.com/office/drawing/2014/main" id="{C1AA2B4A-51EC-46AB-2362-FCEC56B3A609}"/>
              </a:ext>
            </a:extLst>
          </p:cNvPr>
          <p:cNvSpPr>
            <a:spLocks noGrp="1" noChangeArrowheads="1"/>
          </p:cNvSpPr>
          <p:nvPr>
            <p:ph sz="half" idx="1"/>
          </p:nvPr>
        </p:nvSpPr>
        <p:spPr>
          <a:xfrm>
            <a:off x="395288" y="1989138"/>
            <a:ext cx="8435975" cy="3886200"/>
          </a:xfrm>
        </p:spPr>
        <p:txBody>
          <a:bodyPr/>
          <a:lstStyle/>
          <a:p>
            <a:pPr eaLnBrk="1" hangingPunct="1"/>
            <a:r>
              <a:rPr lang="cs-CZ" altLang="cs-CZ" sz="1600">
                <a:solidFill>
                  <a:srgbClr val="33CC33"/>
                </a:solidFill>
              </a:rPr>
              <a:t>Je třeba stanovit hodnotu kancelářské budovy. Dnešní hodnota nájemného na volném trhu je 10 000 000 Kč p.a. (ročně). Uvažujme teoreticky, že se pohybujeme se na trhu, kde obdobné typy nemovitostí nakupují investoři zpravidla při počáteční míře návratnosti 8% (doba návratnosti v letech 12,5 roků).</a:t>
            </a:r>
          </a:p>
          <a:p>
            <a:pPr eaLnBrk="1" hangingPunct="1"/>
            <a:endParaRPr lang="cs-CZ" altLang="cs-CZ" sz="1600" b="1"/>
          </a:p>
          <a:p>
            <a:pPr eaLnBrk="1" hangingPunct="1"/>
            <a:r>
              <a:rPr lang="cs-CZ" altLang="cs-CZ" sz="1600"/>
              <a:t>Budeme teoreticky uvažovat, že daný příjem bude k dispozici po nekonečné období.  Tržní hodnotu nemovitosti tedy vypočteme s použitím vzorce pro „věčnou rentu“:</a:t>
            </a:r>
          </a:p>
          <a:p>
            <a:pPr eaLnBrk="1" hangingPunct="1"/>
            <a:endParaRPr lang="cs-CZ" altLang="cs-CZ" sz="1600"/>
          </a:p>
          <a:p>
            <a:pPr eaLnBrk="1" hangingPunct="1"/>
            <a:r>
              <a:rPr lang="cs-CZ" altLang="cs-CZ" sz="1600"/>
              <a:t>Příjem p.a.:	                     				     10 000 000 Kč</a:t>
            </a:r>
          </a:p>
          <a:p>
            <a:pPr eaLnBrk="1" hangingPunct="1"/>
            <a:endParaRPr lang="cs-CZ" altLang="cs-CZ" sz="1600"/>
          </a:p>
          <a:p>
            <a:pPr eaLnBrk="1" hangingPunct="1"/>
            <a:r>
              <a:rPr lang="cs-CZ" altLang="cs-CZ" sz="1600"/>
              <a:t>„</a:t>
            </a:r>
            <a:r>
              <a:rPr lang="cs-CZ" altLang="cs-CZ" sz="1600">
                <a:solidFill>
                  <a:srgbClr val="FF0000"/>
                </a:solidFill>
              </a:rPr>
              <a:t>Věčná renta</a:t>
            </a:r>
            <a:r>
              <a:rPr lang="cs-CZ" altLang="cs-CZ" sz="1600"/>
              <a:t>“ při 8% =                            10 000 000    =		   125 000 000 Kč</a:t>
            </a:r>
            <a:endParaRPr lang="en-US" altLang="cs-CZ" sz="1600"/>
          </a:p>
        </p:txBody>
      </p:sp>
      <p:sp>
        <p:nvSpPr>
          <p:cNvPr id="48131" name="Text Box 6">
            <a:extLst>
              <a:ext uri="{FF2B5EF4-FFF2-40B4-BE49-F238E27FC236}">
                <a16:creationId xmlns:a16="http://schemas.microsoft.com/office/drawing/2014/main" id="{2DFB113E-A9ED-CC53-1028-7020E4A2F08A}"/>
              </a:ext>
            </a:extLst>
          </p:cNvPr>
          <p:cNvSpPr txBox="1">
            <a:spLocks noChangeArrowheads="1"/>
          </p:cNvSpPr>
          <p:nvPr/>
        </p:nvSpPr>
        <p:spPr bwMode="auto">
          <a:xfrm>
            <a:off x="3203575" y="45085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600" b="1"/>
              <a:t>1</a:t>
            </a:r>
            <a:endParaRPr lang="en-US" altLang="cs-CZ" sz="1600" b="1"/>
          </a:p>
        </p:txBody>
      </p:sp>
      <p:sp>
        <p:nvSpPr>
          <p:cNvPr id="48132" name="Text Box 7">
            <a:extLst>
              <a:ext uri="{FF2B5EF4-FFF2-40B4-BE49-F238E27FC236}">
                <a16:creationId xmlns:a16="http://schemas.microsoft.com/office/drawing/2014/main" id="{EF618D5B-D2FC-9F23-804E-5B21D26BBB76}"/>
              </a:ext>
            </a:extLst>
          </p:cNvPr>
          <p:cNvSpPr txBox="1">
            <a:spLocks noChangeArrowheads="1"/>
          </p:cNvSpPr>
          <p:nvPr/>
        </p:nvSpPr>
        <p:spPr bwMode="auto">
          <a:xfrm>
            <a:off x="2987675" y="4868863"/>
            <a:ext cx="800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0,08</a:t>
            </a:r>
            <a:endParaRPr lang="en-US" altLang="cs-CZ" sz="1800" b="1"/>
          </a:p>
        </p:txBody>
      </p:sp>
      <p:sp>
        <p:nvSpPr>
          <p:cNvPr id="48133" name="Line 8">
            <a:extLst>
              <a:ext uri="{FF2B5EF4-FFF2-40B4-BE49-F238E27FC236}">
                <a16:creationId xmlns:a16="http://schemas.microsoft.com/office/drawing/2014/main" id="{23A029B9-0BFB-3C27-199D-DFF04D8FB7DC}"/>
              </a:ext>
            </a:extLst>
          </p:cNvPr>
          <p:cNvSpPr>
            <a:spLocks noChangeShapeType="1"/>
          </p:cNvSpPr>
          <p:nvPr/>
        </p:nvSpPr>
        <p:spPr bwMode="auto">
          <a:xfrm>
            <a:off x="3059113" y="4868863"/>
            <a:ext cx="5762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8134" name="Text Box 9">
            <a:extLst>
              <a:ext uri="{FF2B5EF4-FFF2-40B4-BE49-F238E27FC236}">
                <a16:creationId xmlns:a16="http://schemas.microsoft.com/office/drawing/2014/main" id="{4F6BB3CF-813F-6412-253E-367DA26DB1D1}"/>
              </a:ext>
            </a:extLst>
          </p:cNvPr>
          <p:cNvSpPr txBox="1">
            <a:spLocks noChangeArrowheads="1"/>
          </p:cNvSpPr>
          <p:nvPr/>
        </p:nvSpPr>
        <p:spPr bwMode="auto">
          <a:xfrm>
            <a:off x="3602038" y="4724400"/>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 *</a:t>
            </a:r>
            <a:endParaRPr lang="en-US" altLang="cs-CZ" sz="1800" b="1"/>
          </a:p>
        </p:txBody>
      </p:sp>
      <p:sp>
        <p:nvSpPr>
          <p:cNvPr id="48135" name="Zástupný symbol pro zápatí 1">
            <a:extLst>
              <a:ext uri="{FF2B5EF4-FFF2-40B4-BE49-F238E27FC236}">
                <a16:creationId xmlns:a16="http://schemas.microsoft.com/office/drawing/2014/main" id="{545BA4AD-490F-47E5-EEC4-151AA19AB873}"/>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53256" name="Zástupný symbol pro číslo snímku 2">
            <a:extLst>
              <a:ext uri="{FF2B5EF4-FFF2-40B4-BE49-F238E27FC236}">
                <a16:creationId xmlns:a16="http://schemas.microsoft.com/office/drawing/2014/main" id="{7E267853-979F-E794-34C8-2AD317E656A3}"/>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CB9C1A67-49CE-814B-892B-A8D812373E6F}" type="slidenum">
              <a:rPr lang="en-US" altLang="cs-CZ" sz="1200" smtClean="0">
                <a:solidFill>
                  <a:srgbClr val="898989"/>
                </a:solidFill>
                <a:latin typeface="Arial" panose="020B0604020202020204" pitchFamily="34" charset="0"/>
                <a:ea typeface="+mn-ea"/>
              </a:rPr>
              <a:pPr algn="l">
                <a:spcBef>
                  <a:spcPct val="0"/>
                </a:spcBef>
                <a:buClrTx/>
                <a:buFontTx/>
                <a:buNone/>
                <a:defRPr/>
              </a:pPr>
              <a:t>25</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73B03413-9B67-42BF-004F-817AE8EB6B5B}"/>
              </a:ext>
            </a:extLst>
          </p:cNvPr>
          <p:cNvSpPr>
            <a:spLocks noGrp="1" noChangeArrowheads="1"/>
          </p:cNvSpPr>
          <p:nvPr>
            <p:ph type="title"/>
          </p:nvPr>
        </p:nvSpPr>
        <p:spPr/>
        <p:txBody>
          <a:bodyPr/>
          <a:lstStyle/>
          <a:p>
            <a:pPr eaLnBrk="1" hangingPunct="1"/>
            <a:r>
              <a:rPr lang="cs-CZ" altLang="cs-CZ" dirty="0"/>
              <a:t>Stanovení hodnoty budovy  </a:t>
            </a:r>
            <a:br>
              <a:rPr lang="cs-CZ" altLang="cs-CZ" dirty="0"/>
            </a:br>
            <a:r>
              <a:rPr lang="cs-CZ" altLang="cs-CZ" sz="2000" dirty="0"/>
              <a:t>Příklad 2/4</a:t>
            </a:r>
            <a:endParaRPr lang="en-US" altLang="cs-CZ" sz="2000" dirty="0"/>
          </a:p>
        </p:txBody>
      </p:sp>
      <p:sp>
        <p:nvSpPr>
          <p:cNvPr id="49154" name="Rectangle 3">
            <a:extLst>
              <a:ext uri="{FF2B5EF4-FFF2-40B4-BE49-F238E27FC236}">
                <a16:creationId xmlns:a16="http://schemas.microsoft.com/office/drawing/2014/main" id="{E030A539-F4A1-C168-1CF1-794C1F3465F1}"/>
              </a:ext>
            </a:extLst>
          </p:cNvPr>
          <p:cNvSpPr>
            <a:spLocks noGrp="1" noChangeArrowheads="1"/>
          </p:cNvSpPr>
          <p:nvPr>
            <p:ph sz="half" idx="1"/>
          </p:nvPr>
        </p:nvSpPr>
        <p:spPr>
          <a:xfrm>
            <a:off x="468313" y="1787525"/>
            <a:ext cx="8218487" cy="4537075"/>
          </a:xfrm>
        </p:spPr>
        <p:txBody>
          <a:bodyPr/>
          <a:lstStyle/>
          <a:p>
            <a:pPr eaLnBrk="1" hangingPunct="1">
              <a:lnSpc>
                <a:spcPct val="80000"/>
              </a:lnSpc>
            </a:pPr>
            <a:r>
              <a:rPr lang="cs-CZ" altLang="cs-CZ" sz="1600">
                <a:solidFill>
                  <a:srgbClr val="33CC33"/>
                </a:solidFill>
              </a:rPr>
              <a:t>Je potřeba stanovit hodnotu kancelářské budovy, kde je smluvně zajištěn příjem 10 000 000 Kč p.a. po dobu 5-ti let. Dále uvažujme, že po exspiraci stávající nájemní smlouvy je třeba provést redevelopment budovy, což umožní dosáhnout vyšší nájemné, řekněme 12 000 000 Kč p.a. </a:t>
            </a:r>
          </a:p>
          <a:p>
            <a:pPr eaLnBrk="1" hangingPunct="1">
              <a:lnSpc>
                <a:spcPct val="80000"/>
              </a:lnSpc>
            </a:pPr>
            <a:endParaRPr lang="cs-CZ" altLang="cs-CZ" sz="1600">
              <a:solidFill>
                <a:srgbClr val="33CC33"/>
              </a:solidFill>
            </a:endParaRPr>
          </a:p>
          <a:p>
            <a:pPr eaLnBrk="1" hangingPunct="1">
              <a:lnSpc>
                <a:spcPct val="80000"/>
              </a:lnSpc>
            </a:pPr>
            <a:r>
              <a:rPr lang="cs-CZ" altLang="cs-CZ" sz="1600">
                <a:solidFill>
                  <a:srgbClr val="33CC33"/>
                </a:solidFill>
              </a:rPr>
              <a:t>1)</a:t>
            </a:r>
            <a:r>
              <a:rPr lang="cs-CZ" altLang="cs-CZ" sz="1600"/>
              <a:t> Nejdříve určíme současnou hodnotu příjmu z pronájmu 10 000 000 Kč p.a. za dobu 5 let. </a:t>
            </a:r>
          </a:p>
          <a:p>
            <a:pPr eaLnBrk="1" hangingPunct="1">
              <a:lnSpc>
                <a:spcPct val="80000"/>
              </a:lnSpc>
              <a:buFont typeface="Wingdings" pitchFamily="2" charset="2"/>
              <a:buNone/>
            </a:pPr>
            <a:r>
              <a:rPr lang="cs-CZ" altLang="cs-CZ" sz="1600"/>
              <a:t>	</a:t>
            </a:r>
            <a:r>
              <a:rPr lang="cs-CZ" altLang="cs-CZ" sz="1600" b="1"/>
              <a:t>n</a:t>
            </a:r>
            <a:r>
              <a:rPr lang="cs-CZ" altLang="cs-CZ" sz="1600"/>
              <a:t> = počet roků = 5	</a:t>
            </a:r>
            <a:r>
              <a:rPr lang="cs-CZ" altLang="cs-CZ" sz="1600" b="1"/>
              <a:t>ú</a:t>
            </a:r>
            <a:r>
              <a:rPr lang="cs-CZ" altLang="cs-CZ" sz="1600"/>
              <a:t> = zvolená míra návratnosti = 8% = 0,08</a:t>
            </a:r>
          </a:p>
          <a:p>
            <a:pPr eaLnBrk="1" hangingPunct="1">
              <a:lnSpc>
                <a:spcPct val="80000"/>
              </a:lnSpc>
              <a:buFont typeface="Wingdings" pitchFamily="2" charset="2"/>
              <a:buNone/>
            </a:pPr>
            <a:endParaRPr lang="cs-CZ" altLang="cs-CZ" sz="1600"/>
          </a:p>
          <a:p>
            <a:pPr eaLnBrk="1" hangingPunct="1">
              <a:lnSpc>
                <a:spcPct val="80000"/>
              </a:lnSpc>
              <a:buFont typeface="Wingdings" pitchFamily="2" charset="2"/>
              <a:buNone/>
            </a:pPr>
            <a:r>
              <a:rPr lang="cs-CZ" altLang="cs-CZ" sz="1600"/>
              <a:t>	</a:t>
            </a:r>
            <a:r>
              <a:rPr lang="cs-CZ" altLang="cs-CZ" sz="1600">
                <a:solidFill>
                  <a:srgbClr val="33CC33"/>
                </a:solidFill>
              </a:rPr>
              <a:t>SH(1)</a:t>
            </a:r>
            <a:r>
              <a:rPr lang="cs-CZ" altLang="cs-CZ" sz="1600"/>
              <a:t> = 10 000 000  *                       10 000 000     *                                 =    </a:t>
            </a:r>
            <a:r>
              <a:rPr lang="cs-CZ" altLang="cs-CZ" sz="1600">
                <a:solidFill>
                  <a:srgbClr val="33CC33"/>
                </a:solidFill>
              </a:rPr>
              <a:t>39 927 100 Kč</a:t>
            </a:r>
          </a:p>
          <a:p>
            <a:pPr eaLnBrk="1" hangingPunct="1">
              <a:lnSpc>
                <a:spcPct val="80000"/>
              </a:lnSpc>
              <a:buFont typeface="Wingdings" pitchFamily="2" charset="2"/>
              <a:buNone/>
            </a:pPr>
            <a:endParaRPr lang="cs-CZ" altLang="cs-CZ" sz="1600">
              <a:solidFill>
                <a:srgbClr val="33CC33"/>
              </a:solidFill>
            </a:endParaRPr>
          </a:p>
          <a:p>
            <a:pPr eaLnBrk="1" hangingPunct="1">
              <a:lnSpc>
                <a:spcPct val="80000"/>
              </a:lnSpc>
            </a:pPr>
            <a:r>
              <a:rPr lang="cs-CZ" altLang="cs-CZ" sz="1600">
                <a:solidFill>
                  <a:srgbClr val="33CC33"/>
                </a:solidFill>
              </a:rPr>
              <a:t>2)</a:t>
            </a:r>
            <a:r>
              <a:rPr lang="cs-CZ" altLang="cs-CZ" sz="1600"/>
              <a:t> Počínaje rokem 6, budeme uvažovat příjem z pronájmu 12 000 000 Kč p.a. Zde se postupuje tak, že se, vypočte hodnota „věčné renty“         k počátku roku 6. </a:t>
            </a:r>
          </a:p>
          <a:p>
            <a:pPr eaLnBrk="1" hangingPunct="1">
              <a:lnSpc>
                <a:spcPct val="80000"/>
              </a:lnSpc>
              <a:buFont typeface="Wingdings" pitchFamily="2" charset="2"/>
              <a:buNone/>
            </a:pPr>
            <a:r>
              <a:rPr lang="cs-CZ" altLang="cs-CZ" sz="1600"/>
              <a:t>	ú = zvolená míra návratnosti = 8%= 0,08</a:t>
            </a:r>
          </a:p>
          <a:p>
            <a:pPr eaLnBrk="1" hangingPunct="1">
              <a:lnSpc>
                <a:spcPct val="80000"/>
              </a:lnSpc>
              <a:buFont typeface="Wingdings" pitchFamily="2" charset="2"/>
              <a:buNone/>
            </a:pPr>
            <a:endParaRPr lang="cs-CZ" altLang="cs-CZ" sz="1600"/>
          </a:p>
          <a:p>
            <a:pPr eaLnBrk="1" hangingPunct="1">
              <a:lnSpc>
                <a:spcPct val="80000"/>
              </a:lnSpc>
            </a:pPr>
            <a:r>
              <a:rPr lang="cs-CZ" altLang="cs-CZ" sz="1600"/>
              <a:t>SH(2)  „na počátku roku 6 na věčné časy“ = 12 000 000 *             = 12 000 000  *            </a:t>
            </a:r>
          </a:p>
          <a:p>
            <a:pPr eaLnBrk="1" hangingPunct="1">
              <a:lnSpc>
                <a:spcPct val="80000"/>
              </a:lnSpc>
              <a:buFont typeface="Wingdings" pitchFamily="2" charset="2"/>
              <a:buNone/>
            </a:pPr>
            <a:r>
              <a:rPr lang="cs-CZ" altLang="cs-CZ" sz="1600"/>
              <a:t>         							</a:t>
            </a:r>
          </a:p>
          <a:p>
            <a:pPr eaLnBrk="1" hangingPunct="1">
              <a:lnSpc>
                <a:spcPct val="80000"/>
              </a:lnSpc>
            </a:pPr>
            <a:r>
              <a:rPr lang="cs-CZ" altLang="cs-CZ" sz="1600">
                <a:solidFill>
                  <a:srgbClr val="33CC33"/>
                </a:solidFill>
              </a:rPr>
              <a:t>SH (2)</a:t>
            </a:r>
            <a:r>
              <a:rPr lang="cs-CZ" altLang="cs-CZ" sz="1600"/>
              <a:t>  					     =  </a:t>
            </a:r>
            <a:r>
              <a:rPr lang="cs-CZ" altLang="cs-CZ" sz="1600">
                <a:solidFill>
                  <a:srgbClr val="33CC33"/>
                </a:solidFill>
              </a:rPr>
              <a:t>150 000 000 Kč</a:t>
            </a:r>
          </a:p>
          <a:p>
            <a:pPr eaLnBrk="1" hangingPunct="1">
              <a:lnSpc>
                <a:spcPct val="80000"/>
              </a:lnSpc>
              <a:buFont typeface="Wingdings" pitchFamily="2" charset="2"/>
              <a:buNone/>
            </a:pPr>
            <a:endParaRPr lang="cs-CZ" altLang="cs-CZ" sz="1600">
              <a:solidFill>
                <a:srgbClr val="33CC33"/>
              </a:solidFill>
            </a:endParaRPr>
          </a:p>
          <a:p>
            <a:pPr eaLnBrk="1" hangingPunct="1">
              <a:lnSpc>
                <a:spcPct val="80000"/>
              </a:lnSpc>
              <a:buFont typeface="Wingdings" pitchFamily="2" charset="2"/>
              <a:buNone/>
            </a:pPr>
            <a:r>
              <a:rPr lang="cs-CZ" altLang="cs-CZ" sz="1600"/>
              <a:t>				</a:t>
            </a:r>
          </a:p>
          <a:p>
            <a:pPr eaLnBrk="1" hangingPunct="1">
              <a:lnSpc>
                <a:spcPct val="80000"/>
              </a:lnSpc>
              <a:buFont typeface="Wingdings" pitchFamily="2" charset="2"/>
              <a:buNone/>
            </a:pPr>
            <a:endParaRPr lang="cs-CZ" altLang="cs-CZ" sz="1600"/>
          </a:p>
          <a:p>
            <a:pPr eaLnBrk="1" hangingPunct="1">
              <a:lnSpc>
                <a:spcPct val="80000"/>
              </a:lnSpc>
              <a:buFont typeface="Wingdings" pitchFamily="2" charset="2"/>
              <a:buNone/>
            </a:pPr>
            <a:endParaRPr lang="cs-CZ" altLang="cs-CZ" sz="1600"/>
          </a:p>
        </p:txBody>
      </p:sp>
      <p:sp>
        <p:nvSpPr>
          <p:cNvPr id="49155" name="Text Box 6">
            <a:extLst>
              <a:ext uri="{FF2B5EF4-FFF2-40B4-BE49-F238E27FC236}">
                <a16:creationId xmlns:a16="http://schemas.microsoft.com/office/drawing/2014/main" id="{E3354849-0692-5C42-9CF7-55584A3873AB}"/>
              </a:ext>
            </a:extLst>
          </p:cNvPr>
          <p:cNvSpPr txBox="1">
            <a:spLocks noChangeArrowheads="1"/>
          </p:cNvSpPr>
          <p:nvPr/>
        </p:nvSpPr>
        <p:spPr bwMode="auto">
          <a:xfrm>
            <a:off x="2665413" y="3500438"/>
            <a:ext cx="14414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600"/>
              <a:t>1</a:t>
            </a:r>
          </a:p>
          <a:p>
            <a:pPr algn="ctr" eaLnBrk="1" hangingPunct="1">
              <a:spcBef>
                <a:spcPct val="0"/>
              </a:spcBef>
              <a:buClrTx/>
              <a:buSzTx/>
              <a:buFontTx/>
              <a:buNone/>
            </a:pPr>
            <a:r>
              <a:rPr lang="cs-CZ" altLang="cs-CZ" sz="1600"/>
              <a:t>1 - (1+ú)</a:t>
            </a:r>
            <a:r>
              <a:rPr lang="cs-CZ" altLang="cs-CZ" sz="1600" b="1" baseline="30000"/>
              <a:t>n</a:t>
            </a:r>
          </a:p>
          <a:p>
            <a:pPr algn="ctr" eaLnBrk="1" hangingPunct="1">
              <a:spcBef>
                <a:spcPct val="0"/>
              </a:spcBef>
              <a:buClrTx/>
              <a:buSzTx/>
              <a:buFontTx/>
              <a:buNone/>
            </a:pPr>
            <a:r>
              <a:rPr lang="cs-CZ" altLang="cs-CZ" sz="1600"/>
              <a:t>ú</a:t>
            </a:r>
            <a:endParaRPr lang="en-US" altLang="cs-CZ" sz="1600"/>
          </a:p>
        </p:txBody>
      </p:sp>
      <p:sp>
        <p:nvSpPr>
          <p:cNvPr id="49156" name="Line 7">
            <a:extLst>
              <a:ext uri="{FF2B5EF4-FFF2-40B4-BE49-F238E27FC236}">
                <a16:creationId xmlns:a16="http://schemas.microsoft.com/office/drawing/2014/main" id="{BA9266CD-A16C-FEC0-10F4-395204715045}"/>
              </a:ext>
            </a:extLst>
          </p:cNvPr>
          <p:cNvSpPr>
            <a:spLocks noChangeShapeType="1"/>
          </p:cNvSpPr>
          <p:nvPr/>
        </p:nvSpPr>
        <p:spPr bwMode="auto">
          <a:xfrm>
            <a:off x="3203575" y="3716338"/>
            <a:ext cx="431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57" name="Line 8">
            <a:extLst>
              <a:ext uri="{FF2B5EF4-FFF2-40B4-BE49-F238E27FC236}">
                <a16:creationId xmlns:a16="http://schemas.microsoft.com/office/drawing/2014/main" id="{4EEA50F1-F2E9-A673-53CD-B5D60495C567}"/>
              </a:ext>
            </a:extLst>
          </p:cNvPr>
          <p:cNvSpPr>
            <a:spLocks noChangeShapeType="1"/>
          </p:cNvSpPr>
          <p:nvPr/>
        </p:nvSpPr>
        <p:spPr bwMode="auto">
          <a:xfrm>
            <a:off x="3059113" y="4005263"/>
            <a:ext cx="7921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58" name="Text Box 9">
            <a:extLst>
              <a:ext uri="{FF2B5EF4-FFF2-40B4-BE49-F238E27FC236}">
                <a16:creationId xmlns:a16="http://schemas.microsoft.com/office/drawing/2014/main" id="{1C4EDFB2-4FD6-FCFE-2C30-B2EE059049D5}"/>
              </a:ext>
            </a:extLst>
          </p:cNvPr>
          <p:cNvSpPr txBox="1">
            <a:spLocks noChangeArrowheads="1"/>
          </p:cNvSpPr>
          <p:nvPr/>
        </p:nvSpPr>
        <p:spPr bwMode="auto">
          <a:xfrm>
            <a:off x="4597400" y="3255963"/>
            <a:ext cx="303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600"/>
              <a:t>=</a:t>
            </a:r>
            <a:endParaRPr lang="en-US" altLang="cs-CZ" sz="1600"/>
          </a:p>
        </p:txBody>
      </p:sp>
      <p:sp>
        <p:nvSpPr>
          <p:cNvPr id="49159" name="Text Box 10">
            <a:extLst>
              <a:ext uri="{FF2B5EF4-FFF2-40B4-BE49-F238E27FC236}">
                <a16:creationId xmlns:a16="http://schemas.microsoft.com/office/drawing/2014/main" id="{F92ADBF3-5577-D4DD-9808-17782B48DC8B}"/>
              </a:ext>
            </a:extLst>
          </p:cNvPr>
          <p:cNvSpPr txBox="1">
            <a:spLocks noChangeArrowheads="1"/>
          </p:cNvSpPr>
          <p:nvPr/>
        </p:nvSpPr>
        <p:spPr bwMode="auto">
          <a:xfrm>
            <a:off x="5584825" y="3471863"/>
            <a:ext cx="14414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600"/>
              <a:t>1</a:t>
            </a:r>
          </a:p>
          <a:p>
            <a:pPr algn="ctr" eaLnBrk="1" hangingPunct="1">
              <a:spcBef>
                <a:spcPct val="0"/>
              </a:spcBef>
              <a:buClrTx/>
              <a:buSzTx/>
              <a:buFontTx/>
              <a:buNone/>
            </a:pPr>
            <a:r>
              <a:rPr lang="cs-CZ" altLang="cs-CZ" sz="1600"/>
              <a:t>1 - (1+0,08) </a:t>
            </a:r>
            <a:r>
              <a:rPr lang="cs-CZ" altLang="cs-CZ" sz="1600" b="1" baseline="30000"/>
              <a:t>5   </a:t>
            </a:r>
          </a:p>
          <a:p>
            <a:pPr algn="ctr" eaLnBrk="1" hangingPunct="1">
              <a:spcBef>
                <a:spcPct val="0"/>
              </a:spcBef>
              <a:buClrTx/>
              <a:buSzTx/>
              <a:buFontTx/>
              <a:buNone/>
            </a:pPr>
            <a:r>
              <a:rPr lang="cs-CZ" altLang="cs-CZ" sz="1600"/>
              <a:t> 0,08</a:t>
            </a:r>
            <a:endParaRPr lang="en-US" altLang="cs-CZ" sz="1600"/>
          </a:p>
        </p:txBody>
      </p:sp>
      <p:sp>
        <p:nvSpPr>
          <p:cNvPr id="49160" name="Line 11">
            <a:extLst>
              <a:ext uri="{FF2B5EF4-FFF2-40B4-BE49-F238E27FC236}">
                <a16:creationId xmlns:a16="http://schemas.microsoft.com/office/drawing/2014/main" id="{91C83FB4-1E0A-2E83-DF45-7A1ABAD0E1D7}"/>
              </a:ext>
            </a:extLst>
          </p:cNvPr>
          <p:cNvSpPr>
            <a:spLocks noChangeShapeType="1"/>
          </p:cNvSpPr>
          <p:nvPr/>
        </p:nvSpPr>
        <p:spPr bwMode="auto">
          <a:xfrm>
            <a:off x="5902325" y="4005263"/>
            <a:ext cx="10080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61" name="Line 13">
            <a:extLst>
              <a:ext uri="{FF2B5EF4-FFF2-40B4-BE49-F238E27FC236}">
                <a16:creationId xmlns:a16="http://schemas.microsoft.com/office/drawing/2014/main" id="{3EB31DE3-E677-2E5F-F14A-D4B28A067D5C}"/>
              </a:ext>
            </a:extLst>
          </p:cNvPr>
          <p:cNvSpPr>
            <a:spLocks noChangeShapeType="1"/>
          </p:cNvSpPr>
          <p:nvPr/>
        </p:nvSpPr>
        <p:spPr bwMode="auto">
          <a:xfrm>
            <a:off x="6102350" y="3724275"/>
            <a:ext cx="7223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62" name="Text Box 14">
            <a:extLst>
              <a:ext uri="{FF2B5EF4-FFF2-40B4-BE49-F238E27FC236}">
                <a16:creationId xmlns:a16="http://schemas.microsoft.com/office/drawing/2014/main" id="{3234E9FE-6614-3A47-DBBB-49ED343818CD}"/>
              </a:ext>
            </a:extLst>
          </p:cNvPr>
          <p:cNvSpPr txBox="1">
            <a:spLocks noChangeArrowheads="1"/>
          </p:cNvSpPr>
          <p:nvPr/>
        </p:nvSpPr>
        <p:spPr bwMode="auto">
          <a:xfrm>
            <a:off x="5732463" y="4578350"/>
            <a:ext cx="296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600"/>
              <a:t>1</a:t>
            </a:r>
          </a:p>
          <a:p>
            <a:pPr algn="ctr" eaLnBrk="1" hangingPunct="1">
              <a:spcBef>
                <a:spcPct val="0"/>
              </a:spcBef>
              <a:buClrTx/>
              <a:buSzTx/>
              <a:buFontTx/>
              <a:buNone/>
            </a:pPr>
            <a:r>
              <a:rPr lang="cs-CZ" altLang="cs-CZ" sz="1600"/>
              <a:t>ú</a:t>
            </a:r>
            <a:endParaRPr lang="en-US" altLang="cs-CZ" sz="1600"/>
          </a:p>
        </p:txBody>
      </p:sp>
      <p:sp>
        <p:nvSpPr>
          <p:cNvPr id="49163" name="Text Box 15">
            <a:extLst>
              <a:ext uri="{FF2B5EF4-FFF2-40B4-BE49-F238E27FC236}">
                <a16:creationId xmlns:a16="http://schemas.microsoft.com/office/drawing/2014/main" id="{728E5D19-AAE3-62F9-35D6-E1EC5C1CE532}"/>
              </a:ext>
            </a:extLst>
          </p:cNvPr>
          <p:cNvSpPr txBox="1">
            <a:spLocks noChangeArrowheads="1"/>
          </p:cNvSpPr>
          <p:nvPr/>
        </p:nvSpPr>
        <p:spPr bwMode="auto">
          <a:xfrm>
            <a:off x="7753350" y="4622800"/>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600"/>
              <a:t>1</a:t>
            </a:r>
          </a:p>
          <a:p>
            <a:pPr algn="ctr" eaLnBrk="1" hangingPunct="1">
              <a:spcBef>
                <a:spcPct val="0"/>
              </a:spcBef>
              <a:buClrTx/>
              <a:buSzTx/>
              <a:buFontTx/>
              <a:buNone/>
            </a:pPr>
            <a:r>
              <a:rPr lang="cs-CZ" altLang="cs-CZ" sz="1600"/>
              <a:t>0,08</a:t>
            </a:r>
            <a:endParaRPr lang="en-US" altLang="cs-CZ" sz="1600"/>
          </a:p>
        </p:txBody>
      </p:sp>
      <p:sp>
        <p:nvSpPr>
          <p:cNvPr id="49164" name="Line 16">
            <a:extLst>
              <a:ext uri="{FF2B5EF4-FFF2-40B4-BE49-F238E27FC236}">
                <a16:creationId xmlns:a16="http://schemas.microsoft.com/office/drawing/2014/main" id="{0252D566-1372-8555-BAC2-2A42913A71A5}"/>
              </a:ext>
            </a:extLst>
          </p:cNvPr>
          <p:cNvSpPr>
            <a:spLocks noChangeShapeType="1"/>
          </p:cNvSpPr>
          <p:nvPr/>
        </p:nvSpPr>
        <p:spPr bwMode="auto">
          <a:xfrm>
            <a:off x="7899400" y="4906963"/>
            <a:ext cx="2889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65" name="Line 17">
            <a:extLst>
              <a:ext uri="{FF2B5EF4-FFF2-40B4-BE49-F238E27FC236}">
                <a16:creationId xmlns:a16="http://schemas.microsoft.com/office/drawing/2014/main" id="{E0519C6D-FC46-B311-B16A-08BF1754A413}"/>
              </a:ext>
            </a:extLst>
          </p:cNvPr>
          <p:cNvSpPr>
            <a:spLocks noChangeShapeType="1"/>
          </p:cNvSpPr>
          <p:nvPr/>
        </p:nvSpPr>
        <p:spPr bwMode="auto">
          <a:xfrm>
            <a:off x="5740400" y="4872038"/>
            <a:ext cx="2889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66" name="Line 18">
            <a:extLst>
              <a:ext uri="{FF2B5EF4-FFF2-40B4-BE49-F238E27FC236}">
                <a16:creationId xmlns:a16="http://schemas.microsoft.com/office/drawing/2014/main" id="{B03BD443-6ABD-3BA0-0F80-D3ED82F3E27E}"/>
              </a:ext>
            </a:extLst>
          </p:cNvPr>
          <p:cNvSpPr>
            <a:spLocks noChangeShapeType="1"/>
          </p:cNvSpPr>
          <p:nvPr/>
        </p:nvSpPr>
        <p:spPr bwMode="auto">
          <a:xfrm flipV="1">
            <a:off x="1619250" y="5300663"/>
            <a:ext cx="4181475" cy="0"/>
          </a:xfrm>
          <a:prstGeom prst="line">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9167" name="Zástupný symbol pro zápatí 1">
            <a:extLst>
              <a:ext uri="{FF2B5EF4-FFF2-40B4-BE49-F238E27FC236}">
                <a16:creationId xmlns:a16="http://schemas.microsoft.com/office/drawing/2014/main" id="{35A4D8FA-F533-8A66-4593-E697D7FC4E42}"/>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54288" name="Zástupný symbol pro číslo snímku 2">
            <a:extLst>
              <a:ext uri="{FF2B5EF4-FFF2-40B4-BE49-F238E27FC236}">
                <a16:creationId xmlns:a16="http://schemas.microsoft.com/office/drawing/2014/main" id="{F64FAD86-3C6A-1888-7B5B-6C35455FDB4D}"/>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DF9398C1-FEE9-2745-AAFF-853A228670EB}" type="slidenum">
              <a:rPr lang="en-US" altLang="cs-CZ" sz="1200" smtClean="0">
                <a:solidFill>
                  <a:srgbClr val="898989"/>
                </a:solidFill>
                <a:latin typeface="Arial" panose="020B0604020202020204" pitchFamily="34" charset="0"/>
                <a:ea typeface="+mn-ea"/>
              </a:rPr>
              <a:pPr algn="l">
                <a:spcBef>
                  <a:spcPct val="0"/>
                </a:spcBef>
                <a:buClrTx/>
                <a:buFontTx/>
                <a:buNone/>
                <a:defRPr/>
              </a:pPr>
              <a:t>26</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8FD2ABC2-04C9-661E-E5DB-337ACAFFA1CF}"/>
              </a:ext>
            </a:extLst>
          </p:cNvPr>
          <p:cNvSpPr>
            <a:spLocks noGrp="1" noChangeArrowheads="1"/>
          </p:cNvSpPr>
          <p:nvPr>
            <p:ph type="title"/>
          </p:nvPr>
        </p:nvSpPr>
        <p:spPr>
          <a:xfrm>
            <a:off x="457200" y="568325"/>
            <a:ext cx="8229600" cy="1143000"/>
          </a:xfrm>
        </p:spPr>
        <p:txBody>
          <a:bodyPr/>
          <a:lstStyle/>
          <a:p>
            <a:pPr eaLnBrk="1" hangingPunct="1"/>
            <a:r>
              <a:rPr lang="cs-CZ" altLang="cs-CZ" dirty="0"/>
              <a:t>Stanovení hodnoty budovy  </a:t>
            </a:r>
            <a:br>
              <a:rPr lang="cs-CZ" altLang="cs-CZ" dirty="0"/>
            </a:br>
            <a:r>
              <a:rPr lang="cs-CZ" altLang="cs-CZ" sz="2000" dirty="0"/>
              <a:t>Příklad 3/4</a:t>
            </a:r>
            <a:endParaRPr lang="en-US" altLang="cs-CZ" dirty="0"/>
          </a:p>
        </p:txBody>
      </p:sp>
      <p:sp>
        <p:nvSpPr>
          <p:cNvPr id="34818" name="Rectangle 3">
            <a:extLst>
              <a:ext uri="{FF2B5EF4-FFF2-40B4-BE49-F238E27FC236}">
                <a16:creationId xmlns:a16="http://schemas.microsoft.com/office/drawing/2014/main" id="{1EE5979C-189C-E355-D852-88553D1E4F30}"/>
              </a:ext>
            </a:extLst>
          </p:cNvPr>
          <p:cNvSpPr>
            <a:spLocks noGrp="1" noChangeArrowheads="1"/>
          </p:cNvSpPr>
          <p:nvPr>
            <p:ph sz="half" idx="1"/>
          </p:nvPr>
        </p:nvSpPr>
        <p:spPr>
          <a:xfrm>
            <a:off x="460375" y="1697038"/>
            <a:ext cx="8226425" cy="4529137"/>
          </a:xfrm>
        </p:spPr>
        <p:txBody>
          <a:bodyPr rtlCol="0">
            <a:normAutofit fontScale="92500" lnSpcReduction="20000"/>
          </a:bodyPr>
          <a:lstStyle/>
          <a:p>
            <a:pPr eaLnBrk="1" fontAlgn="auto" hangingPunct="1">
              <a:lnSpc>
                <a:spcPct val="80000"/>
              </a:lnSpc>
              <a:spcAft>
                <a:spcPts val="0"/>
              </a:spcAft>
              <a:defRPr/>
            </a:pPr>
            <a:r>
              <a:rPr lang="cs-CZ" altLang="cs-CZ" sz="1600" dirty="0"/>
              <a:t>3) Nyní musíme určit současnou hodnotu </a:t>
            </a:r>
            <a:r>
              <a:rPr lang="cs-CZ" altLang="cs-CZ" sz="1600" dirty="0">
                <a:solidFill>
                  <a:srgbClr val="33CC33"/>
                </a:solidFill>
              </a:rPr>
              <a:t>SH „věčné renty“</a:t>
            </a:r>
            <a:r>
              <a:rPr lang="cs-CZ" altLang="cs-CZ" sz="1600" dirty="0"/>
              <a:t> vypočtené v bodě 2) </a:t>
            </a:r>
            <a:r>
              <a:rPr lang="cs-CZ" altLang="cs-CZ" sz="1600" dirty="0">
                <a:solidFill>
                  <a:srgbClr val="33CC33"/>
                </a:solidFill>
              </a:rPr>
              <a:t>ke dni ocenění</a:t>
            </a:r>
            <a:r>
              <a:rPr lang="cs-CZ" altLang="cs-CZ" sz="1600" dirty="0"/>
              <a:t>. Hodnota „věčné renty“ je uvažována počátku roku 6. Tedy na její získání musíme teoreticky čekat 5 let.   </a:t>
            </a:r>
          </a:p>
          <a:p>
            <a:pPr eaLnBrk="1" fontAlgn="auto" hangingPunct="1">
              <a:lnSpc>
                <a:spcPct val="80000"/>
              </a:lnSpc>
              <a:spcAft>
                <a:spcPts val="0"/>
              </a:spcAft>
              <a:defRPr/>
            </a:pPr>
            <a:endParaRPr lang="cs-CZ" altLang="cs-CZ" sz="1600" dirty="0"/>
          </a:p>
          <a:p>
            <a:pPr eaLnBrk="1" fontAlgn="auto" hangingPunct="1">
              <a:lnSpc>
                <a:spcPct val="80000"/>
              </a:lnSpc>
              <a:spcAft>
                <a:spcPts val="0"/>
              </a:spcAft>
              <a:defRPr/>
            </a:pPr>
            <a:r>
              <a:rPr lang="cs-CZ" altLang="cs-CZ" sz="1600" dirty="0"/>
              <a:t>SH  jednotky, na jejíž získání čekáme n let = </a:t>
            </a:r>
          </a:p>
          <a:p>
            <a:pPr marL="0" indent="0" eaLnBrk="1" fontAlgn="auto" hangingPunct="1">
              <a:lnSpc>
                <a:spcPct val="80000"/>
              </a:lnSpc>
              <a:spcAft>
                <a:spcPts val="0"/>
              </a:spcAft>
              <a:buFont typeface="Arial" panose="020B0604020202020204" pitchFamily="34" charset="0"/>
              <a:buNone/>
              <a:defRPr/>
            </a:pPr>
            <a:r>
              <a:rPr lang="cs-CZ" altLang="cs-CZ" sz="1600" dirty="0"/>
              <a:t>     				      </a:t>
            </a:r>
          </a:p>
          <a:p>
            <a:pPr eaLnBrk="1" fontAlgn="auto" hangingPunct="1">
              <a:lnSpc>
                <a:spcPct val="80000"/>
              </a:lnSpc>
              <a:spcAft>
                <a:spcPts val="0"/>
              </a:spcAft>
              <a:buFont typeface="Wingdings" pitchFamily="2" charset="2"/>
              <a:buNone/>
              <a:defRPr/>
            </a:pPr>
            <a:r>
              <a:rPr lang="cs-CZ" altLang="cs-CZ" sz="1600" dirty="0"/>
              <a:t>	</a:t>
            </a:r>
            <a:r>
              <a:rPr lang="cs-CZ" altLang="cs-CZ" sz="1600" dirty="0" err="1"/>
              <a:t>ú</a:t>
            </a:r>
            <a:r>
              <a:rPr lang="cs-CZ" altLang="cs-CZ" sz="1600" dirty="0"/>
              <a:t> = 8% = 0,08; n = 5</a:t>
            </a:r>
          </a:p>
          <a:p>
            <a:pPr eaLnBrk="1" fontAlgn="auto" hangingPunct="1">
              <a:lnSpc>
                <a:spcPct val="80000"/>
              </a:lnSpc>
              <a:spcAft>
                <a:spcPts val="0"/>
              </a:spcAft>
              <a:buFont typeface="Wingdings" pitchFamily="2" charset="2"/>
              <a:buNone/>
              <a:defRPr/>
            </a:pPr>
            <a:endParaRPr lang="cs-CZ" altLang="cs-CZ" sz="1600" dirty="0"/>
          </a:p>
          <a:p>
            <a:pPr eaLnBrk="1" fontAlgn="auto" hangingPunct="1">
              <a:lnSpc>
                <a:spcPct val="80000"/>
              </a:lnSpc>
              <a:spcAft>
                <a:spcPts val="0"/>
              </a:spcAft>
              <a:buFont typeface="Wingdings" pitchFamily="2" charset="2"/>
              <a:buNone/>
              <a:defRPr/>
            </a:pPr>
            <a:endParaRPr lang="cs-CZ" altLang="cs-CZ" sz="1600" dirty="0"/>
          </a:p>
          <a:p>
            <a:pPr eaLnBrk="1" fontAlgn="auto" hangingPunct="1">
              <a:lnSpc>
                <a:spcPct val="80000"/>
              </a:lnSpc>
              <a:spcAft>
                <a:spcPts val="0"/>
              </a:spcAft>
              <a:defRPr/>
            </a:pPr>
            <a:r>
              <a:rPr lang="cs-CZ" altLang="cs-CZ" sz="1600" dirty="0"/>
              <a:t>SH (3) = 150 000 000  *                       =   			</a:t>
            </a:r>
            <a:r>
              <a:rPr lang="cs-CZ" altLang="cs-CZ" sz="1600" dirty="0">
                <a:solidFill>
                  <a:srgbClr val="33CC33"/>
                </a:solidFill>
              </a:rPr>
              <a:t>102 087 480 Kč</a:t>
            </a:r>
          </a:p>
          <a:p>
            <a:pPr eaLnBrk="1" fontAlgn="auto" hangingPunct="1">
              <a:lnSpc>
                <a:spcPct val="80000"/>
              </a:lnSpc>
              <a:spcAft>
                <a:spcPts val="0"/>
              </a:spcAft>
              <a:buFont typeface="Wingdings" pitchFamily="2" charset="2"/>
              <a:buNone/>
              <a:defRPr/>
            </a:pPr>
            <a:endParaRPr lang="cs-CZ" altLang="cs-CZ" sz="1600" dirty="0">
              <a:solidFill>
                <a:srgbClr val="33CC33"/>
              </a:solidFill>
            </a:endParaRPr>
          </a:p>
          <a:p>
            <a:pPr eaLnBrk="1" fontAlgn="auto" hangingPunct="1">
              <a:lnSpc>
                <a:spcPct val="80000"/>
              </a:lnSpc>
              <a:spcAft>
                <a:spcPts val="0"/>
              </a:spcAft>
              <a:defRPr/>
            </a:pPr>
            <a:endParaRPr lang="cs-CZ" altLang="cs-CZ" sz="1600" dirty="0">
              <a:solidFill>
                <a:srgbClr val="33CC33"/>
              </a:solidFill>
            </a:endParaRPr>
          </a:p>
          <a:p>
            <a:pPr eaLnBrk="1" fontAlgn="auto" hangingPunct="1">
              <a:lnSpc>
                <a:spcPct val="80000"/>
              </a:lnSpc>
              <a:spcAft>
                <a:spcPts val="0"/>
              </a:spcAft>
              <a:defRPr/>
            </a:pPr>
            <a:r>
              <a:rPr lang="cs-CZ" altLang="cs-CZ" sz="1600" dirty="0"/>
              <a:t>4) Určíme současnou hodnotu budoucích nákladů na </a:t>
            </a:r>
            <a:r>
              <a:rPr lang="cs-CZ" altLang="cs-CZ" sz="1600" dirty="0" err="1"/>
              <a:t>redevelopment</a:t>
            </a:r>
            <a:r>
              <a:rPr lang="cs-CZ" altLang="cs-CZ" sz="1600" dirty="0"/>
              <a:t> včetně nákladů na financování. Pro zjednodušení budeme uvažovat že současná hodnota těchto nákladů činí 25 000 000 Kč.</a:t>
            </a:r>
          </a:p>
          <a:p>
            <a:pPr eaLnBrk="1" fontAlgn="auto" hangingPunct="1">
              <a:lnSpc>
                <a:spcPct val="80000"/>
              </a:lnSpc>
              <a:spcAft>
                <a:spcPts val="0"/>
              </a:spcAft>
              <a:defRPr/>
            </a:pPr>
            <a:endParaRPr lang="cs-CZ" altLang="cs-CZ" sz="1600" dirty="0">
              <a:solidFill>
                <a:srgbClr val="33CC33"/>
              </a:solidFill>
            </a:endParaRPr>
          </a:p>
          <a:p>
            <a:pPr eaLnBrk="1" fontAlgn="auto" hangingPunct="1">
              <a:lnSpc>
                <a:spcPct val="80000"/>
              </a:lnSpc>
              <a:spcAft>
                <a:spcPts val="0"/>
              </a:spcAft>
              <a:defRPr/>
            </a:pPr>
            <a:r>
              <a:rPr lang="cs-CZ" altLang="cs-CZ" sz="1600" b="1" dirty="0"/>
              <a:t>Výsledek ocenění</a:t>
            </a:r>
            <a:r>
              <a:rPr lang="cs-CZ" altLang="cs-CZ" sz="1600" dirty="0"/>
              <a:t> = současná hodnota budoucích příjmů SH = SH (1) + SH (3) mínus SH (4) nákladů na </a:t>
            </a:r>
            <a:r>
              <a:rPr lang="cs-CZ" altLang="cs-CZ" sz="1600" dirty="0" err="1"/>
              <a:t>redevelopment</a:t>
            </a:r>
            <a:endParaRPr lang="cs-CZ" altLang="cs-CZ" sz="1600" dirty="0"/>
          </a:p>
          <a:p>
            <a:pPr eaLnBrk="1" fontAlgn="auto" hangingPunct="1">
              <a:lnSpc>
                <a:spcPct val="80000"/>
              </a:lnSpc>
              <a:spcAft>
                <a:spcPts val="0"/>
              </a:spcAft>
              <a:defRPr/>
            </a:pPr>
            <a:endParaRPr lang="cs-CZ" altLang="cs-CZ" sz="1600" dirty="0"/>
          </a:p>
          <a:p>
            <a:pPr eaLnBrk="1" fontAlgn="auto" hangingPunct="1">
              <a:lnSpc>
                <a:spcPct val="80000"/>
              </a:lnSpc>
              <a:spcAft>
                <a:spcPts val="0"/>
              </a:spcAft>
              <a:buFont typeface="Wingdings" pitchFamily="2" charset="2"/>
              <a:buNone/>
              <a:defRPr/>
            </a:pPr>
            <a:r>
              <a:rPr lang="cs-CZ" altLang="cs-CZ" sz="1600" dirty="0"/>
              <a:t> 	SH (1) 						   39 927 100 Kč</a:t>
            </a:r>
          </a:p>
          <a:p>
            <a:pPr eaLnBrk="1" fontAlgn="auto" hangingPunct="1">
              <a:lnSpc>
                <a:spcPct val="80000"/>
              </a:lnSpc>
              <a:spcAft>
                <a:spcPts val="0"/>
              </a:spcAft>
              <a:buFont typeface="Wingdings" pitchFamily="2" charset="2"/>
              <a:buNone/>
              <a:defRPr/>
            </a:pPr>
            <a:r>
              <a:rPr lang="cs-CZ" altLang="cs-CZ" sz="1600" dirty="0"/>
              <a:t>	SH (3)          				                                     102 087 480 Kč</a:t>
            </a:r>
          </a:p>
          <a:p>
            <a:pPr eaLnBrk="1" fontAlgn="auto" hangingPunct="1">
              <a:lnSpc>
                <a:spcPct val="80000"/>
              </a:lnSpc>
              <a:spcAft>
                <a:spcPts val="0"/>
              </a:spcAft>
              <a:buFont typeface="Wingdings" pitchFamily="2" charset="2"/>
              <a:buNone/>
              <a:defRPr/>
            </a:pPr>
            <a:r>
              <a:rPr lang="cs-CZ" altLang="cs-CZ" sz="1600" dirty="0"/>
              <a:t>      SH (4)                                                                                                         </a:t>
            </a:r>
            <a:r>
              <a:rPr lang="cs-CZ" altLang="cs-CZ" sz="1600" u="sng" dirty="0">
                <a:solidFill>
                  <a:srgbClr val="FF0000"/>
                </a:solidFill>
              </a:rPr>
              <a:t>-   25 000 000 Kč</a:t>
            </a:r>
          </a:p>
          <a:p>
            <a:pPr eaLnBrk="1" fontAlgn="auto" hangingPunct="1">
              <a:lnSpc>
                <a:spcPct val="80000"/>
              </a:lnSpc>
              <a:spcAft>
                <a:spcPts val="0"/>
              </a:spcAft>
              <a:buFont typeface="Wingdings" pitchFamily="2" charset="2"/>
              <a:buNone/>
              <a:defRPr/>
            </a:pPr>
            <a:endParaRPr lang="cs-CZ" altLang="cs-CZ" sz="1600" u="sng" dirty="0">
              <a:solidFill>
                <a:srgbClr val="FF0000"/>
              </a:solidFill>
            </a:endParaRPr>
          </a:p>
          <a:p>
            <a:pPr eaLnBrk="1" fontAlgn="auto" hangingPunct="1">
              <a:lnSpc>
                <a:spcPct val="80000"/>
              </a:lnSpc>
              <a:spcAft>
                <a:spcPts val="0"/>
              </a:spcAft>
              <a:buFont typeface="Wingdings" pitchFamily="2" charset="2"/>
              <a:buNone/>
              <a:defRPr/>
            </a:pPr>
            <a:r>
              <a:rPr lang="cs-CZ" altLang="cs-CZ" sz="1600" dirty="0"/>
              <a:t>	CELKEM 		                                                                       </a:t>
            </a:r>
            <a:r>
              <a:rPr lang="cs-CZ" altLang="cs-CZ" sz="1600" dirty="0">
                <a:solidFill>
                  <a:srgbClr val="33CC33"/>
                </a:solidFill>
              </a:rPr>
              <a:t>117 014 580 Kč</a:t>
            </a:r>
          </a:p>
          <a:p>
            <a:pPr eaLnBrk="1" fontAlgn="auto" hangingPunct="1">
              <a:lnSpc>
                <a:spcPct val="80000"/>
              </a:lnSpc>
              <a:spcAft>
                <a:spcPts val="0"/>
              </a:spcAft>
              <a:buFont typeface="Wingdings" pitchFamily="2" charset="2"/>
              <a:buNone/>
              <a:defRPr/>
            </a:pPr>
            <a:r>
              <a:rPr lang="cs-CZ" altLang="cs-CZ" sz="1600" dirty="0"/>
              <a:t>	</a:t>
            </a:r>
            <a:endParaRPr lang="en-US" altLang="cs-CZ" sz="1600" dirty="0"/>
          </a:p>
        </p:txBody>
      </p:sp>
      <p:sp>
        <p:nvSpPr>
          <p:cNvPr id="50179" name="Text Box 10">
            <a:extLst>
              <a:ext uri="{FF2B5EF4-FFF2-40B4-BE49-F238E27FC236}">
                <a16:creationId xmlns:a16="http://schemas.microsoft.com/office/drawing/2014/main" id="{F1782960-AD4E-8402-577A-0B9D1B70E792}"/>
              </a:ext>
            </a:extLst>
          </p:cNvPr>
          <p:cNvSpPr txBox="1">
            <a:spLocks noChangeArrowheads="1"/>
          </p:cNvSpPr>
          <p:nvPr/>
        </p:nvSpPr>
        <p:spPr bwMode="auto">
          <a:xfrm>
            <a:off x="4789488" y="2022475"/>
            <a:ext cx="815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a:t>1</a:t>
            </a:r>
          </a:p>
          <a:p>
            <a:pPr algn="ctr" eaLnBrk="1" hangingPunct="1">
              <a:spcBef>
                <a:spcPct val="0"/>
              </a:spcBef>
              <a:buClrTx/>
              <a:buSzTx/>
              <a:buFontTx/>
              <a:buNone/>
            </a:pPr>
            <a:r>
              <a:rPr lang="cs-CZ" altLang="cs-CZ" sz="1800"/>
              <a:t>(1+ú)</a:t>
            </a:r>
            <a:r>
              <a:rPr lang="cs-CZ" altLang="cs-CZ" sz="1800" b="1" baseline="30000"/>
              <a:t>n</a:t>
            </a:r>
            <a:endParaRPr lang="en-US" altLang="cs-CZ" sz="1800" b="1"/>
          </a:p>
        </p:txBody>
      </p:sp>
      <p:sp>
        <p:nvSpPr>
          <p:cNvPr id="50180" name="Text Box 11">
            <a:extLst>
              <a:ext uri="{FF2B5EF4-FFF2-40B4-BE49-F238E27FC236}">
                <a16:creationId xmlns:a16="http://schemas.microsoft.com/office/drawing/2014/main" id="{A6DA8002-78D4-E336-9A5E-0E59F369B0B6}"/>
              </a:ext>
            </a:extLst>
          </p:cNvPr>
          <p:cNvSpPr txBox="1">
            <a:spLocks noChangeArrowheads="1"/>
          </p:cNvSpPr>
          <p:nvPr/>
        </p:nvSpPr>
        <p:spPr bwMode="auto">
          <a:xfrm>
            <a:off x="3006725" y="3040063"/>
            <a:ext cx="9699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 typeface="Wingdings" pitchFamily="2" charset="2"/>
              <a:buNone/>
            </a:pPr>
            <a:r>
              <a:rPr lang="cs-CZ" altLang="cs-CZ" sz="1600"/>
              <a:t>1</a:t>
            </a:r>
          </a:p>
          <a:p>
            <a:pPr algn="ctr" eaLnBrk="1" hangingPunct="1">
              <a:lnSpc>
                <a:spcPct val="80000"/>
              </a:lnSpc>
              <a:buFont typeface="Wingdings" pitchFamily="2" charset="2"/>
              <a:buNone/>
            </a:pPr>
            <a:r>
              <a:rPr lang="cs-CZ" altLang="cs-CZ" sz="1600"/>
              <a:t>(1+,08) </a:t>
            </a:r>
            <a:r>
              <a:rPr lang="cs-CZ" altLang="cs-CZ" sz="1600" b="1" baseline="30000"/>
              <a:t>5</a:t>
            </a:r>
            <a:endParaRPr lang="en-US" altLang="cs-CZ" sz="1600" b="1" baseline="30000"/>
          </a:p>
          <a:p>
            <a:pPr algn="ctr" eaLnBrk="1" hangingPunct="1">
              <a:spcBef>
                <a:spcPct val="0"/>
              </a:spcBef>
              <a:buClrTx/>
              <a:buSzTx/>
              <a:buFontTx/>
              <a:buNone/>
            </a:pPr>
            <a:endParaRPr lang="en-US" altLang="cs-CZ" sz="1600" b="1"/>
          </a:p>
        </p:txBody>
      </p:sp>
      <p:sp>
        <p:nvSpPr>
          <p:cNvPr id="50181" name="Line 12">
            <a:extLst>
              <a:ext uri="{FF2B5EF4-FFF2-40B4-BE49-F238E27FC236}">
                <a16:creationId xmlns:a16="http://schemas.microsoft.com/office/drawing/2014/main" id="{1EF994CA-7DAE-5F32-2102-5BF5830011CC}"/>
              </a:ext>
            </a:extLst>
          </p:cNvPr>
          <p:cNvSpPr>
            <a:spLocks noChangeShapeType="1"/>
          </p:cNvSpPr>
          <p:nvPr/>
        </p:nvSpPr>
        <p:spPr bwMode="auto">
          <a:xfrm>
            <a:off x="3132138" y="3284538"/>
            <a:ext cx="7191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182" name="Line 14">
            <a:extLst>
              <a:ext uri="{FF2B5EF4-FFF2-40B4-BE49-F238E27FC236}">
                <a16:creationId xmlns:a16="http://schemas.microsoft.com/office/drawing/2014/main" id="{B9CA698C-48E2-FD9F-C7D1-37C51C12031F}"/>
              </a:ext>
            </a:extLst>
          </p:cNvPr>
          <p:cNvSpPr>
            <a:spLocks noChangeShapeType="1"/>
          </p:cNvSpPr>
          <p:nvPr/>
        </p:nvSpPr>
        <p:spPr bwMode="auto">
          <a:xfrm>
            <a:off x="2374900" y="5732463"/>
            <a:ext cx="3960813" cy="0"/>
          </a:xfrm>
          <a:prstGeom prst="line">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0183" name="Line 15">
            <a:extLst>
              <a:ext uri="{FF2B5EF4-FFF2-40B4-BE49-F238E27FC236}">
                <a16:creationId xmlns:a16="http://schemas.microsoft.com/office/drawing/2014/main" id="{5C17DCCF-7E38-845E-E915-840501F2F923}"/>
              </a:ext>
            </a:extLst>
          </p:cNvPr>
          <p:cNvSpPr>
            <a:spLocks noChangeShapeType="1"/>
          </p:cNvSpPr>
          <p:nvPr/>
        </p:nvSpPr>
        <p:spPr bwMode="auto">
          <a:xfrm>
            <a:off x="4789488" y="2347913"/>
            <a:ext cx="717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184" name="Zástupný symbol pro zápatí 1">
            <a:extLst>
              <a:ext uri="{FF2B5EF4-FFF2-40B4-BE49-F238E27FC236}">
                <a16:creationId xmlns:a16="http://schemas.microsoft.com/office/drawing/2014/main" id="{B602E45C-CE0A-68E3-92A1-016C88C82B5D}"/>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55305" name="Zástupný symbol pro číslo snímku 2">
            <a:extLst>
              <a:ext uri="{FF2B5EF4-FFF2-40B4-BE49-F238E27FC236}">
                <a16:creationId xmlns:a16="http://schemas.microsoft.com/office/drawing/2014/main" id="{150A1674-B69E-756D-D074-6BC6271946A4}"/>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D54C237B-C551-834F-ABD7-85867D70287E}" type="slidenum">
              <a:rPr lang="en-US" altLang="cs-CZ" sz="1200" smtClean="0">
                <a:solidFill>
                  <a:srgbClr val="898989"/>
                </a:solidFill>
                <a:latin typeface="Arial" panose="020B0604020202020204" pitchFamily="34" charset="0"/>
                <a:ea typeface="+mn-ea"/>
              </a:rPr>
              <a:pPr algn="l">
                <a:spcBef>
                  <a:spcPct val="0"/>
                </a:spcBef>
                <a:buClrTx/>
                <a:buFontTx/>
                <a:buNone/>
                <a:defRPr/>
              </a:pPr>
              <a:t>27</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3645EF65-A8F9-A0CF-8232-BA0E4D189659}"/>
              </a:ext>
            </a:extLst>
          </p:cNvPr>
          <p:cNvSpPr>
            <a:spLocks noGrp="1" noChangeArrowheads="1"/>
          </p:cNvSpPr>
          <p:nvPr>
            <p:ph type="title"/>
          </p:nvPr>
        </p:nvSpPr>
        <p:spPr/>
        <p:txBody>
          <a:bodyPr/>
          <a:lstStyle/>
          <a:p>
            <a:pPr eaLnBrk="1" hangingPunct="1"/>
            <a:r>
              <a:rPr lang="cs-CZ" altLang="cs-CZ" dirty="0"/>
              <a:t>Stanovení hodnoty budovy  </a:t>
            </a:r>
            <a:br>
              <a:rPr lang="cs-CZ" altLang="cs-CZ" dirty="0"/>
            </a:br>
            <a:r>
              <a:rPr lang="cs-CZ" altLang="cs-CZ" sz="2000" dirty="0"/>
              <a:t>Příklad 4/4</a:t>
            </a:r>
            <a:endParaRPr lang="en-US" altLang="cs-CZ" sz="2000" dirty="0"/>
          </a:p>
        </p:txBody>
      </p:sp>
      <p:sp>
        <p:nvSpPr>
          <p:cNvPr id="48135" name="Zástupný symbol pro zápatí 1">
            <a:extLst>
              <a:ext uri="{FF2B5EF4-FFF2-40B4-BE49-F238E27FC236}">
                <a16:creationId xmlns:a16="http://schemas.microsoft.com/office/drawing/2014/main" id="{545BA4AD-490F-47E5-EEC4-151AA19AB873}"/>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53256" name="Zástupný symbol pro číslo snímku 2">
            <a:extLst>
              <a:ext uri="{FF2B5EF4-FFF2-40B4-BE49-F238E27FC236}">
                <a16:creationId xmlns:a16="http://schemas.microsoft.com/office/drawing/2014/main" id="{7E267853-979F-E794-34C8-2AD317E656A3}"/>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CB9C1A67-49CE-814B-892B-A8D812373E6F}" type="slidenum">
              <a:rPr lang="en-US" altLang="cs-CZ" sz="1200" smtClean="0">
                <a:solidFill>
                  <a:srgbClr val="898989"/>
                </a:solidFill>
                <a:latin typeface="Arial" panose="020B0604020202020204" pitchFamily="34" charset="0"/>
                <a:ea typeface="+mn-ea"/>
              </a:rPr>
              <a:pPr algn="l">
                <a:spcBef>
                  <a:spcPct val="0"/>
                </a:spcBef>
                <a:buClrTx/>
                <a:buFontTx/>
                <a:buNone/>
                <a:defRPr/>
              </a:pPr>
              <a:t>28</a:t>
            </a:fld>
            <a:endParaRPr lang="en-US" altLang="cs-CZ" sz="1200">
              <a:solidFill>
                <a:srgbClr val="898989"/>
              </a:solidFill>
              <a:latin typeface="Arial" panose="020B0604020202020204" pitchFamily="34" charset="0"/>
              <a:ea typeface="+mn-ea"/>
            </a:endParaRPr>
          </a:p>
        </p:txBody>
      </p:sp>
      <p:cxnSp>
        <p:nvCxnSpPr>
          <p:cNvPr id="4" name="Přímá spojnice 3">
            <a:extLst>
              <a:ext uri="{FF2B5EF4-FFF2-40B4-BE49-F238E27FC236}">
                <a16:creationId xmlns:a16="http://schemas.microsoft.com/office/drawing/2014/main" id="{3C03B6B2-3A9C-C76A-67EA-80C2A0142D48}"/>
              </a:ext>
            </a:extLst>
          </p:cNvPr>
          <p:cNvCxnSpPr>
            <a:cxnSpLocks/>
          </p:cNvCxnSpPr>
          <p:nvPr/>
        </p:nvCxnSpPr>
        <p:spPr bwMode="auto">
          <a:xfrm>
            <a:off x="2987824" y="4509120"/>
            <a:ext cx="324036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6" name="Přímá spojnice 5">
            <a:extLst>
              <a:ext uri="{FF2B5EF4-FFF2-40B4-BE49-F238E27FC236}">
                <a16:creationId xmlns:a16="http://schemas.microsoft.com/office/drawing/2014/main" id="{8DDFE244-9072-3D3C-B582-9CF4A7FCED0D}"/>
              </a:ext>
            </a:extLst>
          </p:cNvPr>
          <p:cNvCxnSpPr>
            <a:cxnSpLocks/>
          </p:cNvCxnSpPr>
          <p:nvPr/>
        </p:nvCxnSpPr>
        <p:spPr bwMode="auto">
          <a:xfrm flipV="1">
            <a:off x="2987824" y="2420888"/>
            <a:ext cx="1440160" cy="2088232"/>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9" name="Přímá spojnice 8">
            <a:extLst>
              <a:ext uri="{FF2B5EF4-FFF2-40B4-BE49-F238E27FC236}">
                <a16:creationId xmlns:a16="http://schemas.microsoft.com/office/drawing/2014/main" id="{1A7FC0E4-C230-57F8-9843-937D6CC9E89C}"/>
              </a:ext>
            </a:extLst>
          </p:cNvPr>
          <p:cNvCxnSpPr>
            <a:cxnSpLocks/>
          </p:cNvCxnSpPr>
          <p:nvPr/>
        </p:nvCxnSpPr>
        <p:spPr bwMode="auto">
          <a:xfrm flipH="1" flipV="1">
            <a:off x="4427984" y="2420887"/>
            <a:ext cx="1800200" cy="2088232"/>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21" name="TextovéPole 20">
            <a:extLst>
              <a:ext uri="{FF2B5EF4-FFF2-40B4-BE49-F238E27FC236}">
                <a16:creationId xmlns:a16="http://schemas.microsoft.com/office/drawing/2014/main" id="{DA3EE8A4-860C-C880-0487-4681106EE496}"/>
              </a:ext>
            </a:extLst>
          </p:cNvPr>
          <p:cNvSpPr txBox="1"/>
          <p:nvPr/>
        </p:nvSpPr>
        <p:spPr>
          <a:xfrm>
            <a:off x="4289442" y="2006520"/>
            <a:ext cx="4397358" cy="369332"/>
          </a:xfrm>
          <a:prstGeom prst="rect">
            <a:avLst/>
          </a:prstGeom>
          <a:noFill/>
        </p:spPr>
        <p:txBody>
          <a:bodyPr wrap="none" rtlCol="0">
            <a:spAutoFit/>
          </a:bodyPr>
          <a:lstStyle/>
          <a:p>
            <a:r>
              <a:rPr lang="cs-CZ" dirty="0"/>
              <a:t>PŘÍJEM Z PRONÁJMU </a:t>
            </a:r>
            <a:r>
              <a:rPr lang="cs-CZ" dirty="0" err="1"/>
              <a:t>p.a</a:t>
            </a:r>
            <a:r>
              <a:rPr lang="cs-CZ" dirty="0"/>
              <a:t>. = </a:t>
            </a:r>
            <a:r>
              <a:rPr lang="cs-CZ" b="1" dirty="0">
                <a:solidFill>
                  <a:srgbClr val="FF0000"/>
                </a:solidFill>
              </a:rPr>
              <a:t>1 000 000 </a:t>
            </a:r>
          </a:p>
        </p:txBody>
      </p:sp>
      <p:sp>
        <p:nvSpPr>
          <p:cNvPr id="22" name="TextovéPole 21">
            <a:extLst>
              <a:ext uri="{FF2B5EF4-FFF2-40B4-BE49-F238E27FC236}">
                <a16:creationId xmlns:a16="http://schemas.microsoft.com/office/drawing/2014/main" id="{E335E00D-B9BD-22EC-66EC-131013C719A1}"/>
              </a:ext>
            </a:extLst>
          </p:cNvPr>
          <p:cNvSpPr txBox="1"/>
          <p:nvPr/>
        </p:nvSpPr>
        <p:spPr>
          <a:xfrm>
            <a:off x="6234692" y="4509119"/>
            <a:ext cx="1447832" cy="369332"/>
          </a:xfrm>
          <a:prstGeom prst="rect">
            <a:avLst/>
          </a:prstGeom>
          <a:noFill/>
        </p:spPr>
        <p:txBody>
          <a:bodyPr wrap="none" rtlCol="0">
            <a:spAutoFit/>
          </a:bodyPr>
          <a:lstStyle/>
          <a:p>
            <a:r>
              <a:rPr lang="cs-CZ" dirty="0"/>
              <a:t>YIELD = </a:t>
            </a:r>
            <a:r>
              <a:rPr lang="cs-CZ" b="1" dirty="0">
                <a:solidFill>
                  <a:srgbClr val="FF0000"/>
                </a:solidFill>
              </a:rPr>
              <a:t>5%</a:t>
            </a:r>
          </a:p>
        </p:txBody>
      </p:sp>
      <p:sp>
        <p:nvSpPr>
          <p:cNvPr id="23" name="TextovéPole 22">
            <a:extLst>
              <a:ext uri="{FF2B5EF4-FFF2-40B4-BE49-F238E27FC236}">
                <a16:creationId xmlns:a16="http://schemas.microsoft.com/office/drawing/2014/main" id="{2CD6523C-2D95-934B-7D5F-0443D66B4E03}"/>
              </a:ext>
            </a:extLst>
          </p:cNvPr>
          <p:cNvSpPr txBox="1"/>
          <p:nvPr/>
        </p:nvSpPr>
        <p:spPr>
          <a:xfrm>
            <a:off x="457200" y="4509119"/>
            <a:ext cx="2918363" cy="369332"/>
          </a:xfrm>
          <a:prstGeom prst="rect">
            <a:avLst/>
          </a:prstGeom>
          <a:noFill/>
        </p:spPr>
        <p:txBody>
          <a:bodyPr wrap="none" rtlCol="0">
            <a:spAutoFit/>
          </a:bodyPr>
          <a:lstStyle/>
          <a:p>
            <a:r>
              <a:rPr lang="cs-CZ" dirty="0"/>
              <a:t>HODNOTA = </a:t>
            </a:r>
            <a:r>
              <a:rPr lang="cs-CZ" b="1" dirty="0">
                <a:solidFill>
                  <a:srgbClr val="FF0000"/>
                </a:solidFill>
              </a:rPr>
              <a:t>200 000 000 </a:t>
            </a:r>
          </a:p>
        </p:txBody>
      </p:sp>
    </p:spTree>
    <p:extLst>
      <p:ext uri="{BB962C8B-B14F-4D97-AF65-F5344CB8AC3E}">
        <p14:creationId xmlns:p14="http://schemas.microsoft.com/office/powerpoint/2010/main" val="3293032219"/>
      </p:ext>
    </p:extLst>
  </p:cSld>
  <p:clrMapOvr>
    <a:masterClrMapping/>
  </p:clrMapOvr>
  <p:transition>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E646E4FF-C4F2-322D-4E6C-D5996D972820}"/>
              </a:ext>
            </a:extLst>
          </p:cNvPr>
          <p:cNvSpPr>
            <a:spLocks noGrp="1" noChangeArrowheads="1"/>
          </p:cNvSpPr>
          <p:nvPr>
            <p:ph type="title"/>
          </p:nvPr>
        </p:nvSpPr>
        <p:spPr/>
        <p:txBody>
          <a:bodyPr/>
          <a:lstStyle/>
          <a:p>
            <a:pPr eaLnBrk="1" hangingPunct="1"/>
            <a:r>
              <a:rPr lang="cs-CZ" altLang="cs-CZ"/>
              <a:t>Grafické znázornění postupu</a:t>
            </a:r>
            <a:endParaRPr lang="en-US" altLang="cs-CZ"/>
          </a:p>
        </p:txBody>
      </p:sp>
      <p:sp>
        <p:nvSpPr>
          <p:cNvPr id="52226" name="Rectangle 3">
            <a:extLst>
              <a:ext uri="{FF2B5EF4-FFF2-40B4-BE49-F238E27FC236}">
                <a16:creationId xmlns:a16="http://schemas.microsoft.com/office/drawing/2014/main" id="{D4103D9D-236C-45BF-993F-5A36762E8EE6}"/>
              </a:ext>
            </a:extLst>
          </p:cNvPr>
          <p:cNvSpPr>
            <a:spLocks noGrp="1" noChangeArrowheads="1"/>
          </p:cNvSpPr>
          <p:nvPr>
            <p:ph sz="half" idx="1"/>
          </p:nvPr>
        </p:nvSpPr>
        <p:spPr>
          <a:xfrm>
            <a:off x="539750" y="2060575"/>
            <a:ext cx="8362950" cy="4167188"/>
          </a:xfrm>
        </p:spPr>
        <p:txBody>
          <a:bodyPr/>
          <a:lstStyle/>
          <a:p>
            <a:pPr eaLnBrk="1" hangingPunct="1">
              <a:buFont typeface="Wingdings" pitchFamily="2" charset="2"/>
              <a:buNone/>
            </a:pPr>
            <a:r>
              <a:rPr lang="cs-CZ" altLang="cs-CZ">
                <a:solidFill>
                  <a:schemeClr val="bg1"/>
                </a:solidFill>
              </a:rPr>
              <a:t>.</a:t>
            </a:r>
            <a:endParaRPr lang="en-US" altLang="cs-CZ">
              <a:solidFill>
                <a:schemeClr val="bg1"/>
              </a:solidFill>
            </a:endParaRPr>
          </a:p>
        </p:txBody>
      </p:sp>
      <p:sp>
        <p:nvSpPr>
          <p:cNvPr id="52227" name="Line 6">
            <a:extLst>
              <a:ext uri="{FF2B5EF4-FFF2-40B4-BE49-F238E27FC236}">
                <a16:creationId xmlns:a16="http://schemas.microsoft.com/office/drawing/2014/main" id="{0C827E65-4F52-CC0B-5AA1-93780EA5D332}"/>
              </a:ext>
            </a:extLst>
          </p:cNvPr>
          <p:cNvSpPr>
            <a:spLocks noChangeShapeType="1"/>
          </p:cNvSpPr>
          <p:nvPr/>
        </p:nvSpPr>
        <p:spPr bwMode="auto">
          <a:xfrm>
            <a:off x="1006475" y="4581525"/>
            <a:ext cx="8137525" cy="0"/>
          </a:xfrm>
          <a:prstGeom prst="line">
            <a:avLst/>
          </a:prstGeom>
          <a:noFill/>
          <a:ln w="19050">
            <a:solidFill>
              <a:schemeClr val="tx1"/>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28" name="Line 7">
            <a:extLst>
              <a:ext uri="{FF2B5EF4-FFF2-40B4-BE49-F238E27FC236}">
                <a16:creationId xmlns:a16="http://schemas.microsoft.com/office/drawing/2014/main" id="{D70EE375-C1AB-5BBA-D12F-DF1AAF1C4EAD}"/>
              </a:ext>
            </a:extLst>
          </p:cNvPr>
          <p:cNvSpPr>
            <a:spLocks noChangeShapeType="1"/>
          </p:cNvSpPr>
          <p:nvPr/>
        </p:nvSpPr>
        <p:spPr bwMode="auto">
          <a:xfrm>
            <a:off x="971550" y="1628775"/>
            <a:ext cx="0" cy="38877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29" name="Line 8">
            <a:extLst>
              <a:ext uri="{FF2B5EF4-FFF2-40B4-BE49-F238E27FC236}">
                <a16:creationId xmlns:a16="http://schemas.microsoft.com/office/drawing/2014/main" id="{B5FCC3CB-D742-240C-D923-B55DE02595DE}"/>
              </a:ext>
            </a:extLst>
          </p:cNvPr>
          <p:cNvSpPr>
            <a:spLocks noChangeShapeType="1"/>
          </p:cNvSpPr>
          <p:nvPr/>
        </p:nvSpPr>
        <p:spPr bwMode="auto">
          <a:xfrm>
            <a:off x="1763713" y="4508500"/>
            <a:ext cx="0" cy="1444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0" name="Line 9">
            <a:extLst>
              <a:ext uri="{FF2B5EF4-FFF2-40B4-BE49-F238E27FC236}">
                <a16:creationId xmlns:a16="http://schemas.microsoft.com/office/drawing/2014/main" id="{E7D60657-EC08-EF67-6126-2EBE1B0173C1}"/>
              </a:ext>
            </a:extLst>
          </p:cNvPr>
          <p:cNvSpPr>
            <a:spLocks noChangeShapeType="1"/>
          </p:cNvSpPr>
          <p:nvPr/>
        </p:nvSpPr>
        <p:spPr bwMode="auto">
          <a:xfrm>
            <a:off x="2484438" y="4508500"/>
            <a:ext cx="0" cy="1444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1" name="Line 10">
            <a:extLst>
              <a:ext uri="{FF2B5EF4-FFF2-40B4-BE49-F238E27FC236}">
                <a16:creationId xmlns:a16="http://schemas.microsoft.com/office/drawing/2014/main" id="{96E945AA-1279-C148-0652-CB240F32A968}"/>
              </a:ext>
            </a:extLst>
          </p:cNvPr>
          <p:cNvSpPr>
            <a:spLocks noChangeShapeType="1"/>
          </p:cNvSpPr>
          <p:nvPr/>
        </p:nvSpPr>
        <p:spPr bwMode="auto">
          <a:xfrm>
            <a:off x="3203575" y="4508500"/>
            <a:ext cx="0" cy="1444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2" name="Line 11">
            <a:extLst>
              <a:ext uri="{FF2B5EF4-FFF2-40B4-BE49-F238E27FC236}">
                <a16:creationId xmlns:a16="http://schemas.microsoft.com/office/drawing/2014/main" id="{E2FFDC23-0C35-2E55-C1EA-D52623780B49}"/>
              </a:ext>
            </a:extLst>
          </p:cNvPr>
          <p:cNvSpPr>
            <a:spLocks noChangeShapeType="1"/>
          </p:cNvSpPr>
          <p:nvPr/>
        </p:nvSpPr>
        <p:spPr bwMode="auto">
          <a:xfrm>
            <a:off x="3924300" y="4508500"/>
            <a:ext cx="0" cy="1444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3" name="Line 12">
            <a:extLst>
              <a:ext uri="{FF2B5EF4-FFF2-40B4-BE49-F238E27FC236}">
                <a16:creationId xmlns:a16="http://schemas.microsoft.com/office/drawing/2014/main" id="{48879E15-AD05-DB48-EB55-27EE9BD1E37C}"/>
              </a:ext>
            </a:extLst>
          </p:cNvPr>
          <p:cNvSpPr>
            <a:spLocks noChangeShapeType="1"/>
          </p:cNvSpPr>
          <p:nvPr/>
        </p:nvSpPr>
        <p:spPr bwMode="auto">
          <a:xfrm>
            <a:off x="4643438" y="4508500"/>
            <a:ext cx="0" cy="1444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4" name="Line 13">
            <a:extLst>
              <a:ext uri="{FF2B5EF4-FFF2-40B4-BE49-F238E27FC236}">
                <a16:creationId xmlns:a16="http://schemas.microsoft.com/office/drawing/2014/main" id="{44756DA7-1CC5-C441-7BA8-D9E92D859F4B}"/>
              </a:ext>
            </a:extLst>
          </p:cNvPr>
          <p:cNvSpPr>
            <a:spLocks noChangeShapeType="1"/>
          </p:cNvSpPr>
          <p:nvPr/>
        </p:nvSpPr>
        <p:spPr bwMode="auto">
          <a:xfrm>
            <a:off x="5364163" y="4508500"/>
            <a:ext cx="0" cy="1444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5" name="Text Box 15">
            <a:extLst>
              <a:ext uri="{FF2B5EF4-FFF2-40B4-BE49-F238E27FC236}">
                <a16:creationId xmlns:a16="http://schemas.microsoft.com/office/drawing/2014/main" id="{7B9D5E42-A0E1-6C32-2D3B-31BB874FE352}"/>
              </a:ext>
            </a:extLst>
          </p:cNvPr>
          <p:cNvSpPr txBox="1">
            <a:spLocks noChangeArrowheads="1"/>
          </p:cNvSpPr>
          <p:nvPr/>
        </p:nvSpPr>
        <p:spPr bwMode="auto">
          <a:xfrm>
            <a:off x="1619250" y="4724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1</a:t>
            </a:r>
            <a:endParaRPr lang="en-US" altLang="cs-CZ" sz="1800" b="1"/>
          </a:p>
        </p:txBody>
      </p:sp>
      <p:sp>
        <p:nvSpPr>
          <p:cNvPr id="52236" name="Text Box 16">
            <a:extLst>
              <a:ext uri="{FF2B5EF4-FFF2-40B4-BE49-F238E27FC236}">
                <a16:creationId xmlns:a16="http://schemas.microsoft.com/office/drawing/2014/main" id="{B9A4F8FC-D45A-D010-C70D-F1604310C81B}"/>
              </a:ext>
            </a:extLst>
          </p:cNvPr>
          <p:cNvSpPr txBox="1">
            <a:spLocks noChangeArrowheads="1"/>
          </p:cNvSpPr>
          <p:nvPr/>
        </p:nvSpPr>
        <p:spPr bwMode="auto">
          <a:xfrm>
            <a:off x="2339975" y="4724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2</a:t>
            </a:r>
            <a:endParaRPr lang="en-US" altLang="cs-CZ" sz="1800" b="1"/>
          </a:p>
        </p:txBody>
      </p:sp>
      <p:sp>
        <p:nvSpPr>
          <p:cNvPr id="52237" name="Text Box 17">
            <a:extLst>
              <a:ext uri="{FF2B5EF4-FFF2-40B4-BE49-F238E27FC236}">
                <a16:creationId xmlns:a16="http://schemas.microsoft.com/office/drawing/2014/main" id="{9C6BD351-2DFD-E9CC-97D9-A323CD271DDC}"/>
              </a:ext>
            </a:extLst>
          </p:cNvPr>
          <p:cNvSpPr txBox="1">
            <a:spLocks noChangeArrowheads="1"/>
          </p:cNvSpPr>
          <p:nvPr/>
        </p:nvSpPr>
        <p:spPr bwMode="auto">
          <a:xfrm>
            <a:off x="3059113" y="4724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3</a:t>
            </a:r>
            <a:endParaRPr lang="en-US" altLang="cs-CZ" sz="1800" b="1"/>
          </a:p>
        </p:txBody>
      </p:sp>
      <p:sp>
        <p:nvSpPr>
          <p:cNvPr id="52238" name="Text Box 18">
            <a:extLst>
              <a:ext uri="{FF2B5EF4-FFF2-40B4-BE49-F238E27FC236}">
                <a16:creationId xmlns:a16="http://schemas.microsoft.com/office/drawing/2014/main" id="{E2B1984F-CAD7-F889-3287-D044CEC81410}"/>
              </a:ext>
            </a:extLst>
          </p:cNvPr>
          <p:cNvSpPr txBox="1">
            <a:spLocks noChangeArrowheads="1"/>
          </p:cNvSpPr>
          <p:nvPr/>
        </p:nvSpPr>
        <p:spPr bwMode="auto">
          <a:xfrm>
            <a:off x="3779838" y="4724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4</a:t>
            </a:r>
            <a:endParaRPr lang="en-US" altLang="cs-CZ" sz="1800" b="1"/>
          </a:p>
        </p:txBody>
      </p:sp>
      <p:sp>
        <p:nvSpPr>
          <p:cNvPr id="52239" name="Text Box 21">
            <a:extLst>
              <a:ext uri="{FF2B5EF4-FFF2-40B4-BE49-F238E27FC236}">
                <a16:creationId xmlns:a16="http://schemas.microsoft.com/office/drawing/2014/main" id="{EEE70479-A31B-5F7E-BA7E-29DC399D6D48}"/>
              </a:ext>
            </a:extLst>
          </p:cNvPr>
          <p:cNvSpPr txBox="1">
            <a:spLocks noChangeArrowheads="1"/>
          </p:cNvSpPr>
          <p:nvPr/>
        </p:nvSpPr>
        <p:spPr bwMode="auto">
          <a:xfrm>
            <a:off x="971550" y="4724400"/>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rok</a:t>
            </a:r>
            <a:endParaRPr lang="en-US" altLang="cs-CZ" sz="1800" b="1"/>
          </a:p>
        </p:txBody>
      </p:sp>
      <p:sp>
        <p:nvSpPr>
          <p:cNvPr id="52240" name="AutoShape 22">
            <a:extLst>
              <a:ext uri="{FF2B5EF4-FFF2-40B4-BE49-F238E27FC236}">
                <a16:creationId xmlns:a16="http://schemas.microsoft.com/office/drawing/2014/main" id="{A1C0D44F-C4DA-01B7-8CF5-ABE915ABCD74}"/>
              </a:ext>
            </a:extLst>
          </p:cNvPr>
          <p:cNvSpPr>
            <a:spLocks/>
          </p:cNvSpPr>
          <p:nvPr/>
        </p:nvSpPr>
        <p:spPr bwMode="auto">
          <a:xfrm rot="-5400000">
            <a:off x="2518569" y="3466306"/>
            <a:ext cx="577850" cy="3671888"/>
          </a:xfrm>
          <a:prstGeom prst="leftBrace">
            <a:avLst>
              <a:gd name="adj1" fmla="val 47070"/>
              <a:gd name="adj2" fmla="val 50519"/>
            </a:avLst>
          </a:prstGeom>
          <a:noFill/>
          <a:ln w="1905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cs-CZ" altLang="cs-CZ" sz="1800"/>
          </a:p>
        </p:txBody>
      </p:sp>
      <p:sp>
        <p:nvSpPr>
          <p:cNvPr id="52241" name="Rectangle 28">
            <a:extLst>
              <a:ext uri="{FF2B5EF4-FFF2-40B4-BE49-F238E27FC236}">
                <a16:creationId xmlns:a16="http://schemas.microsoft.com/office/drawing/2014/main" id="{B7C1B36A-955C-C81E-6D77-8C5DF85F541E}"/>
              </a:ext>
            </a:extLst>
          </p:cNvPr>
          <p:cNvSpPr>
            <a:spLocks noChangeArrowheads="1"/>
          </p:cNvSpPr>
          <p:nvPr/>
        </p:nvSpPr>
        <p:spPr bwMode="auto">
          <a:xfrm>
            <a:off x="971550" y="3284538"/>
            <a:ext cx="3671888" cy="1296987"/>
          </a:xfrm>
          <a:prstGeom prst="rect">
            <a:avLst/>
          </a:prstGeom>
          <a:solidFill>
            <a:schemeClr val="accent1">
              <a:alpha val="43137"/>
            </a:schemeClr>
          </a:solidFill>
          <a:ln w="19050" algn="ctr">
            <a:solidFill>
              <a:srgbClr val="33CC33"/>
            </a:solidFill>
            <a:prstDash val="sysDot"/>
            <a:miter lim="800000"/>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cs-CZ" sz="1800" b="1"/>
          </a:p>
        </p:txBody>
      </p:sp>
      <p:sp>
        <p:nvSpPr>
          <p:cNvPr id="52242" name="Rectangle 29">
            <a:extLst>
              <a:ext uri="{FF2B5EF4-FFF2-40B4-BE49-F238E27FC236}">
                <a16:creationId xmlns:a16="http://schemas.microsoft.com/office/drawing/2014/main" id="{7A3000C6-1258-2AB9-2D68-B86B87811670}"/>
              </a:ext>
            </a:extLst>
          </p:cNvPr>
          <p:cNvSpPr>
            <a:spLocks noChangeArrowheads="1"/>
          </p:cNvSpPr>
          <p:nvPr/>
        </p:nvSpPr>
        <p:spPr bwMode="auto">
          <a:xfrm>
            <a:off x="5364163" y="2708275"/>
            <a:ext cx="3779837" cy="1873250"/>
          </a:xfrm>
          <a:prstGeom prst="rect">
            <a:avLst/>
          </a:prstGeom>
          <a:solidFill>
            <a:srgbClr val="993366">
              <a:alpha val="29019"/>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cs-CZ" sz="1800" b="1"/>
          </a:p>
        </p:txBody>
      </p:sp>
      <p:sp>
        <p:nvSpPr>
          <p:cNvPr id="52243" name="Line 30">
            <a:extLst>
              <a:ext uri="{FF2B5EF4-FFF2-40B4-BE49-F238E27FC236}">
                <a16:creationId xmlns:a16="http://schemas.microsoft.com/office/drawing/2014/main" id="{435C23F4-0414-7EDA-9629-C24AE851337A}"/>
              </a:ext>
            </a:extLst>
          </p:cNvPr>
          <p:cNvSpPr>
            <a:spLocks noChangeShapeType="1"/>
          </p:cNvSpPr>
          <p:nvPr/>
        </p:nvSpPr>
        <p:spPr bwMode="auto">
          <a:xfrm flipV="1">
            <a:off x="5364163" y="2708275"/>
            <a:ext cx="3825875" cy="0"/>
          </a:xfrm>
          <a:prstGeom prst="line">
            <a:avLst/>
          </a:prstGeom>
          <a:noFill/>
          <a:ln w="19050">
            <a:solidFill>
              <a:srgbClr val="33CC33"/>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44" name="Line 31">
            <a:extLst>
              <a:ext uri="{FF2B5EF4-FFF2-40B4-BE49-F238E27FC236}">
                <a16:creationId xmlns:a16="http://schemas.microsoft.com/office/drawing/2014/main" id="{38059AFF-D935-3E14-71B2-0C8DD643459A}"/>
              </a:ext>
            </a:extLst>
          </p:cNvPr>
          <p:cNvSpPr>
            <a:spLocks noChangeShapeType="1"/>
          </p:cNvSpPr>
          <p:nvPr/>
        </p:nvSpPr>
        <p:spPr bwMode="auto">
          <a:xfrm>
            <a:off x="5364163" y="2708275"/>
            <a:ext cx="0" cy="1873250"/>
          </a:xfrm>
          <a:prstGeom prst="line">
            <a:avLst/>
          </a:prstGeom>
          <a:noFill/>
          <a:ln w="19050">
            <a:solidFill>
              <a:srgbClr val="33CC33"/>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52245" name="Text Box 33">
            <a:extLst>
              <a:ext uri="{FF2B5EF4-FFF2-40B4-BE49-F238E27FC236}">
                <a16:creationId xmlns:a16="http://schemas.microsoft.com/office/drawing/2014/main" id="{ECE974C8-9F0E-D455-671D-25ECE02567DC}"/>
              </a:ext>
            </a:extLst>
          </p:cNvPr>
          <p:cNvSpPr txBox="1">
            <a:spLocks noChangeArrowheads="1"/>
          </p:cNvSpPr>
          <p:nvPr/>
        </p:nvSpPr>
        <p:spPr bwMode="auto">
          <a:xfrm>
            <a:off x="1692275" y="3716338"/>
            <a:ext cx="2389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solidFill>
                  <a:schemeClr val="bg1"/>
                </a:solidFill>
              </a:rPr>
              <a:t>10 000 000 p.a.</a:t>
            </a:r>
            <a:endParaRPr lang="en-US" altLang="cs-CZ" sz="1800" b="1">
              <a:solidFill>
                <a:schemeClr val="bg1"/>
              </a:solidFill>
            </a:endParaRPr>
          </a:p>
        </p:txBody>
      </p:sp>
      <p:sp>
        <p:nvSpPr>
          <p:cNvPr id="52246" name="Text Box 34">
            <a:extLst>
              <a:ext uri="{FF2B5EF4-FFF2-40B4-BE49-F238E27FC236}">
                <a16:creationId xmlns:a16="http://schemas.microsoft.com/office/drawing/2014/main" id="{8E02E21C-36E9-598C-A63B-60A4DA279045}"/>
              </a:ext>
            </a:extLst>
          </p:cNvPr>
          <p:cNvSpPr txBox="1">
            <a:spLocks noChangeArrowheads="1"/>
          </p:cNvSpPr>
          <p:nvPr/>
        </p:nvSpPr>
        <p:spPr bwMode="auto">
          <a:xfrm>
            <a:off x="5724525" y="3429000"/>
            <a:ext cx="2389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solidFill>
                  <a:schemeClr val="bg1"/>
                </a:solidFill>
              </a:rPr>
              <a:t>12 000 000 p.a.</a:t>
            </a:r>
            <a:endParaRPr lang="en-US" altLang="cs-CZ" sz="1800" b="1">
              <a:solidFill>
                <a:schemeClr val="bg1"/>
              </a:solidFill>
            </a:endParaRPr>
          </a:p>
        </p:txBody>
      </p:sp>
      <p:sp>
        <p:nvSpPr>
          <p:cNvPr id="52247" name="Text Box 35">
            <a:extLst>
              <a:ext uri="{FF2B5EF4-FFF2-40B4-BE49-F238E27FC236}">
                <a16:creationId xmlns:a16="http://schemas.microsoft.com/office/drawing/2014/main" id="{C424F59C-B7CA-086A-BC07-805D4F141BD2}"/>
              </a:ext>
            </a:extLst>
          </p:cNvPr>
          <p:cNvSpPr txBox="1">
            <a:spLocks noChangeArrowheads="1"/>
          </p:cNvSpPr>
          <p:nvPr/>
        </p:nvSpPr>
        <p:spPr bwMode="auto">
          <a:xfrm>
            <a:off x="1958975" y="16478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cs-CZ" sz="1800" b="1"/>
          </a:p>
        </p:txBody>
      </p:sp>
      <p:sp>
        <p:nvSpPr>
          <p:cNvPr id="52248" name="Text Box 36">
            <a:extLst>
              <a:ext uri="{FF2B5EF4-FFF2-40B4-BE49-F238E27FC236}">
                <a16:creationId xmlns:a16="http://schemas.microsoft.com/office/drawing/2014/main" id="{5747B2D1-9466-63D8-9BE9-7EB65C4EEBDE}"/>
              </a:ext>
            </a:extLst>
          </p:cNvPr>
          <p:cNvSpPr txBox="1">
            <a:spLocks noChangeArrowheads="1"/>
          </p:cNvSpPr>
          <p:nvPr/>
        </p:nvSpPr>
        <p:spPr bwMode="auto">
          <a:xfrm>
            <a:off x="2124075" y="5589588"/>
            <a:ext cx="14414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600" b="1"/>
              <a:t>  1</a:t>
            </a:r>
          </a:p>
          <a:p>
            <a:pPr algn="ctr" eaLnBrk="1" hangingPunct="1">
              <a:spcBef>
                <a:spcPct val="0"/>
              </a:spcBef>
              <a:buClrTx/>
              <a:buSzTx/>
              <a:buFontTx/>
              <a:buNone/>
            </a:pPr>
            <a:r>
              <a:rPr lang="cs-CZ" altLang="cs-CZ" sz="1600" b="1"/>
              <a:t>1 - (1+ú)</a:t>
            </a:r>
            <a:r>
              <a:rPr lang="cs-CZ" altLang="cs-CZ" sz="1600" b="1" baseline="30000"/>
              <a:t>n</a:t>
            </a:r>
          </a:p>
          <a:p>
            <a:pPr algn="ctr" eaLnBrk="1" hangingPunct="1">
              <a:spcBef>
                <a:spcPct val="0"/>
              </a:spcBef>
              <a:buClrTx/>
              <a:buSzTx/>
              <a:buFontTx/>
              <a:buNone/>
            </a:pPr>
            <a:r>
              <a:rPr lang="cs-CZ" altLang="cs-CZ" sz="1600" b="1"/>
              <a:t>ú</a:t>
            </a:r>
            <a:endParaRPr lang="en-US" altLang="cs-CZ" sz="1600" b="1"/>
          </a:p>
        </p:txBody>
      </p:sp>
      <p:sp>
        <p:nvSpPr>
          <p:cNvPr id="52249" name="Line 37">
            <a:extLst>
              <a:ext uri="{FF2B5EF4-FFF2-40B4-BE49-F238E27FC236}">
                <a16:creationId xmlns:a16="http://schemas.microsoft.com/office/drawing/2014/main" id="{50E4FE20-54CF-F4B2-3293-F30D1CD28CE7}"/>
              </a:ext>
            </a:extLst>
          </p:cNvPr>
          <p:cNvSpPr>
            <a:spLocks noChangeShapeType="1"/>
          </p:cNvSpPr>
          <p:nvPr/>
        </p:nvSpPr>
        <p:spPr bwMode="auto">
          <a:xfrm flipV="1">
            <a:off x="2525713" y="5875338"/>
            <a:ext cx="677862" cy="31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50" name="Line 38">
            <a:extLst>
              <a:ext uri="{FF2B5EF4-FFF2-40B4-BE49-F238E27FC236}">
                <a16:creationId xmlns:a16="http://schemas.microsoft.com/office/drawing/2014/main" id="{5D243FC5-5D00-4165-4CC4-A75F0DB46FEF}"/>
              </a:ext>
            </a:extLst>
          </p:cNvPr>
          <p:cNvSpPr>
            <a:spLocks noChangeShapeType="1"/>
          </p:cNvSpPr>
          <p:nvPr/>
        </p:nvSpPr>
        <p:spPr bwMode="auto">
          <a:xfrm>
            <a:off x="2411413" y="6143625"/>
            <a:ext cx="86677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51" name="Text Box 39">
            <a:extLst>
              <a:ext uri="{FF2B5EF4-FFF2-40B4-BE49-F238E27FC236}">
                <a16:creationId xmlns:a16="http://schemas.microsoft.com/office/drawing/2014/main" id="{A4EA9E6E-693D-C0C7-4216-D1B5E5A63F55}"/>
              </a:ext>
            </a:extLst>
          </p:cNvPr>
          <p:cNvSpPr txBox="1">
            <a:spLocks noChangeArrowheads="1"/>
          </p:cNvSpPr>
          <p:nvPr/>
        </p:nvSpPr>
        <p:spPr bwMode="auto">
          <a:xfrm>
            <a:off x="1187450" y="5949950"/>
            <a:ext cx="977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SH(1) =</a:t>
            </a:r>
            <a:endParaRPr lang="en-US" altLang="cs-CZ" sz="1800" b="1"/>
          </a:p>
        </p:txBody>
      </p:sp>
      <p:sp>
        <p:nvSpPr>
          <p:cNvPr id="52252" name="Text Box 43">
            <a:extLst>
              <a:ext uri="{FF2B5EF4-FFF2-40B4-BE49-F238E27FC236}">
                <a16:creationId xmlns:a16="http://schemas.microsoft.com/office/drawing/2014/main" id="{DF71F8E6-4E11-A8B7-F8BE-FDB7F2C9ABC2}"/>
              </a:ext>
            </a:extLst>
          </p:cNvPr>
          <p:cNvSpPr txBox="1">
            <a:spLocks noChangeArrowheads="1"/>
          </p:cNvSpPr>
          <p:nvPr/>
        </p:nvSpPr>
        <p:spPr bwMode="auto">
          <a:xfrm>
            <a:off x="6084888" y="1557338"/>
            <a:ext cx="977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SH(2) =</a:t>
            </a:r>
            <a:endParaRPr lang="en-US" altLang="cs-CZ" sz="1800" b="1"/>
          </a:p>
        </p:txBody>
      </p:sp>
      <p:sp>
        <p:nvSpPr>
          <p:cNvPr id="52253" name="Line 44">
            <a:extLst>
              <a:ext uri="{FF2B5EF4-FFF2-40B4-BE49-F238E27FC236}">
                <a16:creationId xmlns:a16="http://schemas.microsoft.com/office/drawing/2014/main" id="{ECA5ED89-F4EA-9463-7145-DE3CC505AACD}"/>
              </a:ext>
            </a:extLst>
          </p:cNvPr>
          <p:cNvSpPr>
            <a:spLocks noChangeShapeType="1"/>
          </p:cNvSpPr>
          <p:nvPr/>
        </p:nvSpPr>
        <p:spPr bwMode="auto">
          <a:xfrm flipH="1" flipV="1">
            <a:off x="5435600" y="1773238"/>
            <a:ext cx="360363" cy="0"/>
          </a:xfrm>
          <a:prstGeom prst="line">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54" name="Text Box 45">
            <a:extLst>
              <a:ext uri="{FF2B5EF4-FFF2-40B4-BE49-F238E27FC236}">
                <a16:creationId xmlns:a16="http://schemas.microsoft.com/office/drawing/2014/main" id="{093A0AE1-DF73-6ACF-2DF3-0239206B5718}"/>
              </a:ext>
            </a:extLst>
          </p:cNvPr>
          <p:cNvSpPr txBox="1">
            <a:spLocks noChangeArrowheads="1"/>
          </p:cNvSpPr>
          <p:nvPr/>
        </p:nvSpPr>
        <p:spPr bwMode="auto">
          <a:xfrm>
            <a:off x="1547813" y="1700213"/>
            <a:ext cx="977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SH(3) =</a:t>
            </a:r>
            <a:endParaRPr lang="en-US" altLang="cs-CZ" sz="1800" b="1"/>
          </a:p>
        </p:txBody>
      </p:sp>
      <p:sp>
        <p:nvSpPr>
          <p:cNvPr id="52255" name="Text Box 46">
            <a:extLst>
              <a:ext uri="{FF2B5EF4-FFF2-40B4-BE49-F238E27FC236}">
                <a16:creationId xmlns:a16="http://schemas.microsoft.com/office/drawing/2014/main" id="{3293C037-85AF-17DB-4333-A6E27B71B42E}"/>
              </a:ext>
            </a:extLst>
          </p:cNvPr>
          <p:cNvSpPr txBox="1">
            <a:spLocks noChangeArrowheads="1"/>
          </p:cNvSpPr>
          <p:nvPr/>
        </p:nvSpPr>
        <p:spPr bwMode="auto">
          <a:xfrm>
            <a:off x="7019925" y="1484313"/>
            <a:ext cx="307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600" b="1"/>
              <a:t>1</a:t>
            </a:r>
          </a:p>
          <a:p>
            <a:pPr algn="ctr" eaLnBrk="1" hangingPunct="1">
              <a:spcBef>
                <a:spcPct val="0"/>
              </a:spcBef>
              <a:buClrTx/>
              <a:buSzTx/>
              <a:buFontTx/>
              <a:buNone/>
            </a:pPr>
            <a:r>
              <a:rPr lang="cs-CZ" altLang="cs-CZ" sz="1600" b="1"/>
              <a:t>ú</a:t>
            </a:r>
            <a:endParaRPr lang="en-US" altLang="cs-CZ" sz="1600" b="1"/>
          </a:p>
        </p:txBody>
      </p:sp>
      <p:sp>
        <p:nvSpPr>
          <p:cNvPr id="52256" name="Line 47">
            <a:extLst>
              <a:ext uri="{FF2B5EF4-FFF2-40B4-BE49-F238E27FC236}">
                <a16:creationId xmlns:a16="http://schemas.microsoft.com/office/drawing/2014/main" id="{A43F5306-DCB4-DCEE-6826-E7C43377F774}"/>
              </a:ext>
            </a:extLst>
          </p:cNvPr>
          <p:cNvSpPr>
            <a:spLocks noChangeShapeType="1"/>
          </p:cNvSpPr>
          <p:nvPr/>
        </p:nvSpPr>
        <p:spPr bwMode="auto">
          <a:xfrm>
            <a:off x="7019925" y="1773238"/>
            <a:ext cx="2873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57" name="Text Box 48">
            <a:extLst>
              <a:ext uri="{FF2B5EF4-FFF2-40B4-BE49-F238E27FC236}">
                <a16:creationId xmlns:a16="http://schemas.microsoft.com/office/drawing/2014/main" id="{35107BFB-BF69-FA5D-1528-25123ED82F19}"/>
              </a:ext>
            </a:extLst>
          </p:cNvPr>
          <p:cNvSpPr txBox="1">
            <a:spLocks noChangeArrowheads="1"/>
          </p:cNvSpPr>
          <p:nvPr/>
        </p:nvSpPr>
        <p:spPr bwMode="auto">
          <a:xfrm>
            <a:off x="3276600" y="1557338"/>
            <a:ext cx="830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1</a:t>
            </a:r>
          </a:p>
          <a:p>
            <a:pPr algn="ctr" eaLnBrk="1" hangingPunct="1">
              <a:spcBef>
                <a:spcPct val="0"/>
              </a:spcBef>
              <a:buClrTx/>
              <a:buSzTx/>
              <a:buFontTx/>
              <a:buNone/>
            </a:pPr>
            <a:r>
              <a:rPr lang="cs-CZ" altLang="cs-CZ" sz="1800" b="1"/>
              <a:t>(1+ú)</a:t>
            </a:r>
            <a:r>
              <a:rPr lang="cs-CZ" altLang="cs-CZ" sz="1800" b="1" baseline="30000"/>
              <a:t>n</a:t>
            </a:r>
            <a:endParaRPr lang="en-US" altLang="cs-CZ" sz="1800" b="1"/>
          </a:p>
        </p:txBody>
      </p:sp>
      <p:sp>
        <p:nvSpPr>
          <p:cNvPr id="52258" name="Line 49">
            <a:extLst>
              <a:ext uri="{FF2B5EF4-FFF2-40B4-BE49-F238E27FC236}">
                <a16:creationId xmlns:a16="http://schemas.microsoft.com/office/drawing/2014/main" id="{7ED1B37F-75C8-4EB4-1955-2815653001F2}"/>
              </a:ext>
            </a:extLst>
          </p:cNvPr>
          <p:cNvSpPr>
            <a:spLocks noChangeShapeType="1"/>
          </p:cNvSpPr>
          <p:nvPr/>
        </p:nvSpPr>
        <p:spPr bwMode="auto">
          <a:xfrm>
            <a:off x="3419475" y="1844675"/>
            <a:ext cx="433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59" name="Text Box 50">
            <a:extLst>
              <a:ext uri="{FF2B5EF4-FFF2-40B4-BE49-F238E27FC236}">
                <a16:creationId xmlns:a16="http://schemas.microsoft.com/office/drawing/2014/main" id="{BA8C4EF6-4A26-3570-6873-B7AD6E60FCB9}"/>
              </a:ext>
            </a:extLst>
          </p:cNvPr>
          <p:cNvSpPr txBox="1">
            <a:spLocks noChangeArrowheads="1"/>
          </p:cNvSpPr>
          <p:nvPr/>
        </p:nvSpPr>
        <p:spPr bwMode="auto">
          <a:xfrm rot="-5400000">
            <a:off x="145257" y="3750469"/>
            <a:ext cx="1236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400" b="1"/>
              <a:t>Den ocenění</a:t>
            </a:r>
            <a:endParaRPr lang="en-US" altLang="cs-CZ" sz="1400" b="1"/>
          </a:p>
        </p:txBody>
      </p:sp>
      <p:sp>
        <p:nvSpPr>
          <p:cNvPr id="52260" name="Line 51">
            <a:extLst>
              <a:ext uri="{FF2B5EF4-FFF2-40B4-BE49-F238E27FC236}">
                <a16:creationId xmlns:a16="http://schemas.microsoft.com/office/drawing/2014/main" id="{8E68BA3F-3CD8-F8E8-2292-5AB5A772872D}"/>
              </a:ext>
            </a:extLst>
          </p:cNvPr>
          <p:cNvSpPr>
            <a:spLocks noChangeShapeType="1"/>
          </p:cNvSpPr>
          <p:nvPr/>
        </p:nvSpPr>
        <p:spPr bwMode="auto">
          <a:xfrm flipH="1">
            <a:off x="971550" y="5732463"/>
            <a:ext cx="1439863" cy="1587"/>
          </a:xfrm>
          <a:prstGeom prst="line">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61" name="AutoShape 53">
            <a:extLst>
              <a:ext uri="{FF2B5EF4-FFF2-40B4-BE49-F238E27FC236}">
                <a16:creationId xmlns:a16="http://schemas.microsoft.com/office/drawing/2014/main" id="{A9EC8A95-6E8A-15E2-80DF-21EA5167A554}"/>
              </a:ext>
            </a:extLst>
          </p:cNvPr>
          <p:cNvSpPr>
            <a:spLocks/>
          </p:cNvSpPr>
          <p:nvPr/>
        </p:nvSpPr>
        <p:spPr bwMode="auto">
          <a:xfrm rot="5400000">
            <a:off x="4859338" y="2852738"/>
            <a:ext cx="288925" cy="720725"/>
          </a:xfrm>
          <a:prstGeom prst="leftBrace">
            <a:avLst>
              <a:gd name="adj1" fmla="val 52038"/>
              <a:gd name="adj2" fmla="val 48676"/>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cs-CZ" altLang="cs-CZ" sz="1800"/>
          </a:p>
        </p:txBody>
      </p:sp>
      <p:sp>
        <p:nvSpPr>
          <p:cNvPr id="52262" name="Line 54">
            <a:extLst>
              <a:ext uri="{FF2B5EF4-FFF2-40B4-BE49-F238E27FC236}">
                <a16:creationId xmlns:a16="http://schemas.microsoft.com/office/drawing/2014/main" id="{EE06952B-82A8-8BA3-25D5-2E8799F96B6D}"/>
              </a:ext>
            </a:extLst>
          </p:cNvPr>
          <p:cNvSpPr>
            <a:spLocks noChangeShapeType="1"/>
          </p:cNvSpPr>
          <p:nvPr/>
        </p:nvSpPr>
        <p:spPr bwMode="auto">
          <a:xfrm flipV="1">
            <a:off x="5364163" y="1628775"/>
            <a:ext cx="0" cy="50323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63" name="Text Box 55">
            <a:extLst>
              <a:ext uri="{FF2B5EF4-FFF2-40B4-BE49-F238E27FC236}">
                <a16:creationId xmlns:a16="http://schemas.microsoft.com/office/drawing/2014/main" id="{C1C37136-1A96-CC19-11D5-630D056BE743}"/>
              </a:ext>
            </a:extLst>
          </p:cNvPr>
          <p:cNvSpPr txBox="1">
            <a:spLocks noChangeArrowheads="1"/>
          </p:cNvSpPr>
          <p:nvPr/>
        </p:nvSpPr>
        <p:spPr bwMode="auto">
          <a:xfrm>
            <a:off x="2484438" y="1700213"/>
            <a:ext cx="99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SH(2) * </a:t>
            </a:r>
            <a:endParaRPr lang="en-US" altLang="cs-CZ" sz="1800" b="1"/>
          </a:p>
        </p:txBody>
      </p:sp>
      <p:sp>
        <p:nvSpPr>
          <p:cNvPr id="52264" name="Text Box 57">
            <a:extLst>
              <a:ext uri="{FF2B5EF4-FFF2-40B4-BE49-F238E27FC236}">
                <a16:creationId xmlns:a16="http://schemas.microsoft.com/office/drawing/2014/main" id="{89685431-92C9-2B18-2A5B-ED8E204AB677}"/>
              </a:ext>
            </a:extLst>
          </p:cNvPr>
          <p:cNvSpPr txBox="1">
            <a:spLocks noChangeArrowheads="1"/>
          </p:cNvSpPr>
          <p:nvPr/>
        </p:nvSpPr>
        <p:spPr bwMode="auto">
          <a:xfrm>
            <a:off x="5435600" y="2924175"/>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400" b="1"/>
              <a:t>Změna výše nájmu</a:t>
            </a:r>
            <a:endParaRPr lang="en-US" altLang="cs-CZ" sz="1400" b="1"/>
          </a:p>
        </p:txBody>
      </p:sp>
      <p:sp>
        <p:nvSpPr>
          <p:cNvPr id="52265" name="Line 59">
            <a:extLst>
              <a:ext uri="{FF2B5EF4-FFF2-40B4-BE49-F238E27FC236}">
                <a16:creationId xmlns:a16="http://schemas.microsoft.com/office/drawing/2014/main" id="{DE5A115A-F877-1504-2C9F-CF03500E8CED}"/>
              </a:ext>
            </a:extLst>
          </p:cNvPr>
          <p:cNvSpPr>
            <a:spLocks noChangeShapeType="1"/>
          </p:cNvSpPr>
          <p:nvPr/>
        </p:nvSpPr>
        <p:spPr bwMode="auto">
          <a:xfrm>
            <a:off x="5364163" y="2708275"/>
            <a:ext cx="647700" cy="0"/>
          </a:xfrm>
          <a:prstGeom prst="line">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66" name="Line 61">
            <a:extLst>
              <a:ext uri="{FF2B5EF4-FFF2-40B4-BE49-F238E27FC236}">
                <a16:creationId xmlns:a16="http://schemas.microsoft.com/office/drawing/2014/main" id="{262F49B0-B369-BDA5-5EDD-121755903A4F}"/>
              </a:ext>
            </a:extLst>
          </p:cNvPr>
          <p:cNvSpPr>
            <a:spLocks noChangeShapeType="1"/>
          </p:cNvSpPr>
          <p:nvPr/>
        </p:nvSpPr>
        <p:spPr bwMode="auto">
          <a:xfrm flipH="1">
            <a:off x="971550" y="1844675"/>
            <a:ext cx="504825" cy="0"/>
          </a:xfrm>
          <a:prstGeom prst="line">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67" name="Line 62">
            <a:extLst>
              <a:ext uri="{FF2B5EF4-FFF2-40B4-BE49-F238E27FC236}">
                <a16:creationId xmlns:a16="http://schemas.microsoft.com/office/drawing/2014/main" id="{CE9F8233-D899-7058-F9A9-AA81498A4108}"/>
              </a:ext>
            </a:extLst>
          </p:cNvPr>
          <p:cNvSpPr>
            <a:spLocks noChangeShapeType="1"/>
          </p:cNvSpPr>
          <p:nvPr/>
        </p:nvSpPr>
        <p:spPr bwMode="auto">
          <a:xfrm flipH="1">
            <a:off x="4284663" y="1773238"/>
            <a:ext cx="1008062" cy="0"/>
          </a:xfrm>
          <a:prstGeom prst="line">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68" name="Line 63">
            <a:extLst>
              <a:ext uri="{FF2B5EF4-FFF2-40B4-BE49-F238E27FC236}">
                <a16:creationId xmlns:a16="http://schemas.microsoft.com/office/drawing/2014/main" id="{E26FCAD4-D2A1-8BC9-D37A-CA986B9B3E9E}"/>
              </a:ext>
            </a:extLst>
          </p:cNvPr>
          <p:cNvSpPr>
            <a:spLocks noChangeShapeType="1"/>
          </p:cNvSpPr>
          <p:nvPr/>
        </p:nvSpPr>
        <p:spPr bwMode="auto">
          <a:xfrm>
            <a:off x="971550" y="3284538"/>
            <a:ext cx="792163" cy="0"/>
          </a:xfrm>
          <a:prstGeom prst="line">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69" name="TextovéPole 52">
            <a:extLst>
              <a:ext uri="{FF2B5EF4-FFF2-40B4-BE49-F238E27FC236}">
                <a16:creationId xmlns:a16="http://schemas.microsoft.com/office/drawing/2014/main" id="{03E7DF52-237D-3340-760C-A3BFE9490F3A}"/>
              </a:ext>
            </a:extLst>
          </p:cNvPr>
          <p:cNvSpPr txBox="1">
            <a:spLocks noChangeArrowheads="1"/>
          </p:cNvSpPr>
          <p:nvPr/>
        </p:nvSpPr>
        <p:spPr bwMode="auto">
          <a:xfrm>
            <a:off x="4643438" y="4581525"/>
            <a:ext cx="720725" cy="2030413"/>
          </a:xfrm>
          <a:prstGeom prst="rect">
            <a:avLst/>
          </a:prstGeom>
          <a:solidFill>
            <a:srgbClr val="FFC000"/>
          </a:solidFill>
          <a:ln w="25400">
            <a:solidFill>
              <a:srgbClr val="FF0000"/>
            </a:solidFill>
            <a:prstDash val="sysDash"/>
            <a:miter lim="800000"/>
            <a:headEnd/>
            <a:tailEnd/>
          </a:ln>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cs-CZ" altLang="cs-CZ" sz="1800"/>
          </a:p>
          <a:p>
            <a:pPr algn="ctr" eaLnBrk="1" hangingPunct="1">
              <a:spcBef>
                <a:spcPct val="0"/>
              </a:spcBef>
              <a:buClrTx/>
              <a:buSzTx/>
              <a:buFontTx/>
              <a:buNone/>
            </a:pPr>
            <a:endParaRPr lang="cs-CZ" altLang="cs-CZ" sz="1800"/>
          </a:p>
          <a:p>
            <a:pPr algn="ctr" eaLnBrk="1" hangingPunct="1">
              <a:spcBef>
                <a:spcPct val="0"/>
              </a:spcBef>
              <a:buClrTx/>
              <a:buSzTx/>
              <a:buFontTx/>
              <a:buNone/>
            </a:pPr>
            <a:endParaRPr lang="cs-CZ" altLang="cs-CZ" sz="1800"/>
          </a:p>
          <a:p>
            <a:pPr algn="ctr" eaLnBrk="1" hangingPunct="1">
              <a:spcBef>
                <a:spcPct val="0"/>
              </a:spcBef>
              <a:buClrTx/>
              <a:buSzTx/>
              <a:buFontTx/>
              <a:buNone/>
            </a:pPr>
            <a:endParaRPr lang="cs-CZ" altLang="cs-CZ" sz="1800"/>
          </a:p>
          <a:p>
            <a:pPr algn="ctr" eaLnBrk="1" hangingPunct="1">
              <a:spcBef>
                <a:spcPct val="0"/>
              </a:spcBef>
              <a:buClrTx/>
              <a:buSzTx/>
              <a:buFontTx/>
              <a:buNone/>
            </a:pPr>
            <a:endParaRPr lang="cs-CZ" altLang="cs-CZ" sz="1800"/>
          </a:p>
          <a:p>
            <a:pPr algn="ctr" eaLnBrk="1" hangingPunct="1">
              <a:spcBef>
                <a:spcPct val="0"/>
              </a:spcBef>
              <a:buClrTx/>
              <a:buSzTx/>
              <a:buFontTx/>
              <a:buNone/>
            </a:pPr>
            <a:endParaRPr lang="cs-CZ" altLang="cs-CZ" sz="1800"/>
          </a:p>
          <a:p>
            <a:pPr algn="ctr" eaLnBrk="1" hangingPunct="1">
              <a:spcBef>
                <a:spcPct val="0"/>
              </a:spcBef>
              <a:buClrTx/>
              <a:buSzTx/>
              <a:buFontTx/>
              <a:buNone/>
            </a:pPr>
            <a:endParaRPr lang="cs-CZ" altLang="cs-CZ" sz="1800"/>
          </a:p>
        </p:txBody>
      </p:sp>
      <p:sp>
        <p:nvSpPr>
          <p:cNvPr id="52270" name="TextovéPole 53">
            <a:extLst>
              <a:ext uri="{FF2B5EF4-FFF2-40B4-BE49-F238E27FC236}">
                <a16:creationId xmlns:a16="http://schemas.microsoft.com/office/drawing/2014/main" id="{12FDB9F1-2044-AA80-D5DF-B5CB6B9FFFC4}"/>
              </a:ext>
            </a:extLst>
          </p:cNvPr>
          <p:cNvSpPr txBox="1">
            <a:spLocks noChangeArrowheads="1"/>
          </p:cNvSpPr>
          <p:nvPr/>
        </p:nvSpPr>
        <p:spPr bwMode="auto">
          <a:xfrm>
            <a:off x="4500563" y="472440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5</a:t>
            </a:r>
          </a:p>
        </p:txBody>
      </p:sp>
      <p:sp>
        <p:nvSpPr>
          <p:cNvPr id="52271" name="TextovéPole 54">
            <a:extLst>
              <a:ext uri="{FF2B5EF4-FFF2-40B4-BE49-F238E27FC236}">
                <a16:creationId xmlns:a16="http://schemas.microsoft.com/office/drawing/2014/main" id="{F5EBE499-0CED-E39E-1D11-EB647F6A316B}"/>
              </a:ext>
            </a:extLst>
          </p:cNvPr>
          <p:cNvSpPr txBox="1">
            <a:spLocks noChangeArrowheads="1"/>
          </p:cNvSpPr>
          <p:nvPr/>
        </p:nvSpPr>
        <p:spPr bwMode="auto">
          <a:xfrm>
            <a:off x="5219700" y="4724400"/>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6……….</a:t>
            </a:r>
          </a:p>
        </p:txBody>
      </p:sp>
      <p:sp>
        <p:nvSpPr>
          <p:cNvPr id="52272" name="TextovéPole 55">
            <a:extLst>
              <a:ext uri="{FF2B5EF4-FFF2-40B4-BE49-F238E27FC236}">
                <a16:creationId xmlns:a16="http://schemas.microsoft.com/office/drawing/2014/main" id="{FFC34C10-37D9-3DD2-4991-4D0968379317}"/>
              </a:ext>
            </a:extLst>
          </p:cNvPr>
          <p:cNvSpPr txBox="1">
            <a:spLocks noChangeArrowheads="1"/>
          </p:cNvSpPr>
          <p:nvPr/>
        </p:nvSpPr>
        <p:spPr bwMode="auto">
          <a:xfrm rot="-5400000">
            <a:off x="4131469" y="5395119"/>
            <a:ext cx="182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redevelopment</a:t>
            </a:r>
          </a:p>
        </p:txBody>
      </p:sp>
      <p:sp>
        <p:nvSpPr>
          <p:cNvPr id="52273" name="Text Box 45">
            <a:extLst>
              <a:ext uri="{FF2B5EF4-FFF2-40B4-BE49-F238E27FC236}">
                <a16:creationId xmlns:a16="http://schemas.microsoft.com/office/drawing/2014/main" id="{43DEAB79-A1E1-11BB-768B-51BCBD99CFFE}"/>
              </a:ext>
            </a:extLst>
          </p:cNvPr>
          <p:cNvSpPr txBox="1">
            <a:spLocks noChangeArrowheads="1"/>
          </p:cNvSpPr>
          <p:nvPr/>
        </p:nvSpPr>
        <p:spPr bwMode="auto">
          <a:xfrm>
            <a:off x="1187450" y="2565400"/>
            <a:ext cx="985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SH(4) =</a:t>
            </a:r>
            <a:endParaRPr lang="en-US" altLang="cs-CZ" sz="1800" b="1"/>
          </a:p>
        </p:txBody>
      </p:sp>
      <p:sp>
        <p:nvSpPr>
          <p:cNvPr id="52274" name="Line 59">
            <a:extLst>
              <a:ext uri="{FF2B5EF4-FFF2-40B4-BE49-F238E27FC236}">
                <a16:creationId xmlns:a16="http://schemas.microsoft.com/office/drawing/2014/main" id="{862A07D0-0374-6291-3F20-B64E90CA84A7}"/>
              </a:ext>
            </a:extLst>
          </p:cNvPr>
          <p:cNvSpPr>
            <a:spLocks noChangeShapeType="1"/>
          </p:cNvSpPr>
          <p:nvPr/>
        </p:nvSpPr>
        <p:spPr bwMode="auto">
          <a:xfrm flipH="1" flipV="1">
            <a:off x="4211638" y="2997200"/>
            <a:ext cx="792162"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75" name="TextovéPole 61">
            <a:extLst>
              <a:ext uri="{FF2B5EF4-FFF2-40B4-BE49-F238E27FC236}">
                <a16:creationId xmlns:a16="http://schemas.microsoft.com/office/drawing/2014/main" id="{20ECF4DB-90D6-0DDF-7C94-86490BADEA8E}"/>
              </a:ext>
            </a:extLst>
          </p:cNvPr>
          <p:cNvSpPr txBox="1">
            <a:spLocks noChangeArrowheads="1"/>
          </p:cNvSpPr>
          <p:nvPr/>
        </p:nvSpPr>
        <p:spPr bwMode="auto">
          <a:xfrm>
            <a:off x="2124075" y="2492375"/>
            <a:ext cx="2557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400" b="1"/>
              <a:t>Současná hodnota nákladů </a:t>
            </a:r>
          </a:p>
          <a:p>
            <a:pPr algn="ctr" eaLnBrk="1" hangingPunct="1">
              <a:spcBef>
                <a:spcPct val="0"/>
              </a:spcBef>
              <a:buClrTx/>
              <a:buSzTx/>
              <a:buFontTx/>
              <a:buNone/>
            </a:pPr>
            <a:r>
              <a:rPr lang="cs-CZ" altLang="cs-CZ" sz="1400" b="1"/>
              <a:t>na redevelopment</a:t>
            </a:r>
          </a:p>
        </p:txBody>
      </p:sp>
      <p:sp>
        <p:nvSpPr>
          <p:cNvPr id="52276" name="Line 61">
            <a:extLst>
              <a:ext uri="{FF2B5EF4-FFF2-40B4-BE49-F238E27FC236}">
                <a16:creationId xmlns:a16="http://schemas.microsoft.com/office/drawing/2014/main" id="{51375445-7600-96B4-3B2D-BACFB6AFDDDA}"/>
              </a:ext>
            </a:extLst>
          </p:cNvPr>
          <p:cNvSpPr>
            <a:spLocks noChangeShapeType="1"/>
          </p:cNvSpPr>
          <p:nvPr/>
        </p:nvSpPr>
        <p:spPr bwMode="auto">
          <a:xfrm flipH="1">
            <a:off x="971550" y="2924175"/>
            <a:ext cx="504825"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2277" name="AutoShape 53">
            <a:extLst>
              <a:ext uri="{FF2B5EF4-FFF2-40B4-BE49-F238E27FC236}">
                <a16:creationId xmlns:a16="http://schemas.microsoft.com/office/drawing/2014/main" id="{D43DD358-5D79-51D3-304D-8D59EA57E438}"/>
              </a:ext>
            </a:extLst>
          </p:cNvPr>
          <p:cNvSpPr>
            <a:spLocks/>
          </p:cNvSpPr>
          <p:nvPr/>
        </p:nvSpPr>
        <p:spPr bwMode="auto">
          <a:xfrm rot="5400000">
            <a:off x="7082632" y="575469"/>
            <a:ext cx="647700" cy="3779837"/>
          </a:xfrm>
          <a:prstGeom prst="leftBrace">
            <a:avLst>
              <a:gd name="adj1" fmla="val 52171"/>
              <a:gd name="adj2" fmla="val 50000"/>
            </a:avLst>
          </a:prstGeom>
          <a:noFill/>
          <a:ln w="1905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cs-CZ" altLang="cs-CZ" sz="1800"/>
          </a:p>
        </p:txBody>
      </p:sp>
      <p:sp>
        <p:nvSpPr>
          <p:cNvPr id="52278" name="Zástupný symbol pro zápatí 1">
            <a:extLst>
              <a:ext uri="{FF2B5EF4-FFF2-40B4-BE49-F238E27FC236}">
                <a16:creationId xmlns:a16="http://schemas.microsoft.com/office/drawing/2014/main" id="{069CA01D-DE9B-C9A5-3E64-8D38A96CB9E1}"/>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57399" name="Zástupný symbol pro číslo snímku 2">
            <a:extLst>
              <a:ext uri="{FF2B5EF4-FFF2-40B4-BE49-F238E27FC236}">
                <a16:creationId xmlns:a16="http://schemas.microsoft.com/office/drawing/2014/main" id="{ECDD0F55-4293-89C4-65C4-7EB42A45FB92}"/>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5D77C590-8BFC-5449-9568-0105EE4C31AB}" type="slidenum">
              <a:rPr lang="en-US" altLang="cs-CZ" sz="1200" smtClean="0">
                <a:solidFill>
                  <a:srgbClr val="898989"/>
                </a:solidFill>
                <a:latin typeface="Arial" panose="020B0604020202020204" pitchFamily="34" charset="0"/>
                <a:ea typeface="+mn-ea"/>
              </a:rPr>
              <a:pPr algn="l">
                <a:spcBef>
                  <a:spcPct val="0"/>
                </a:spcBef>
                <a:buClrTx/>
                <a:buFontTx/>
                <a:buNone/>
                <a:defRPr/>
              </a:pPr>
              <a:t>29</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5DA2-637C-FD65-173E-FD76284EA6EB}"/>
              </a:ext>
            </a:extLst>
          </p:cNvPr>
          <p:cNvSpPr>
            <a:spLocks noGrp="1"/>
          </p:cNvSpPr>
          <p:nvPr>
            <p:ph type="title"/>
          </p:nvPr>
        </p:nvSpPr>
        <p:spPr/>
        <p:txBody>
          <a:bodyPr/>
          <a:lstStyle/>
          <a:p>
            <a:pPr>
              <a:defRPr/>
            </a:pPr>
            <a:r>
              <a:rPr lang="cs-CZ" dirty="0"/>
              <a:t>Ne dojmy ale informace a pojmy</a:t>
            </a:r>
            <a:endParaRPr lang="en-US" dirty="0"/>
          </a:p>
        </p:txBody>
      </p:sp>
      <p:pic>
        <p:nvPicPr>
          <p:cNvPr id="87043" name="Graphic 41" descr="Map compass">
            <a:extLst>
              <a:ext uri="{FF2B5EF4-FFF2-40B4-BE49-F238E27FC236}">
                <a16:creationId xmlns:a16="http://schemas.microsoft.com/office/drawing/2014/main" id="{C00BFF5A-77A8-8688-C6CC-E1BB2F44C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13" y="2655888"/>
            <a:ext cx="51593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1" name="TextovéPole 47">
            <a:extLst>
              <a:ext uri="{FF2B5EF4-FFF2-40B4-BE49-F238E27FC236}">
                <a16:creationId xmlns:a16="http://schemas.microsoft.com/office/drawing/2014/main" id="{57575AFE-1974-62EC-991D-824F1C474AB2}"/>
              </a:ext>
            </a:extLst>
          </p:cNvPr>
          <p:cNvSpPr txBox="1">
            <a:spLocks noChangeArrowheads="1"/>
          </p:cNvSpPr>
          <p:nvPr/>
        </p:nvSpPr>
        <p:spPr bwMode="auto">
          <a:xfrm>
            <a:off x="323850" y="3429000"/>
            <a:ext cx="8636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cs-CZ" altLang="cs-CZ" sz="1800"/>
          </a:p>
        </p:txBody>
      </p:sp>
      <p:sp>
        <p:nvSpPr>
          <p:cNvPr id="8" name="Zástupný symbol pro číslo snímku 7">
            <a:extLst>
              <a:ext uri="{FF2B5EF4-FFF2-40B4-BE49-F238E27FC236}">
                <a16:creationId xmlns:a16="http://schemas.microsoft.com/office/drawing/2014/main" id="{B46013E5-7C03-1E26-D25C-55AB6A772099}"/>
              </a:ext>
            </a:extLst>
          </p:cNvPr>
          <p:cNvSpPr>
            <a:spLocks noGrp="1"/>
          </p:cNvSpPr>
          <p:nvPr>
            <p:ph type="sldNum" sz="quarter" idx="47"/>
          </p:nvPr>
        </p:nvSpPr>
        <p:spPr/>
        <p:txBody>
          <a:bodyPr/>
          <a:lstStyle/>
          <a:p>
            <a:pPr>
              <a:defRPr/>
            </a:pPr>
            <a:fld id="{F3178493-8F6C-C64B-9C63-A983BFCC2640}" type="slidenum">
              <a:rPr lang="en-US" smtClean="0"/>
              <a:pPr>
                <a:defRPr/>
              </a:pPr>
              <a:t>3</a:t>
            </a:fld>
            <a:endParaRPr lang="en-US" dirty="0"/>
          </a:p>
        </p:txBody>
      </p:sp>
      <p:sp>
        <p:nvSpPr>
          <p:cNvPr id="3" name="Zástupný symbol pro zápatí 2">
            <a:extLst>
              <a:ext uri="{FF2B5EF4-FFF2-40B4-BE49-F238E27FC236}">
                <a16:creationId xmlns:a16="http://schemas.microsoft.com/office/drawing/2014/main" id="{337DA338-2DF3-7C11-1A8E-FE997B20BE3A}"/>
              </a:ext>
            </a:extLst>
          </p:cNvPr>
          <p:cNvSpPr>
            <a:spLocks noGrp="1"/>
          </p:cNvSpPr>
          <p:nvPr>
            <p:ph type="ftr" sz="quarter" idx="46"/>
          </p:nvPr>
        </p:nvSpPr>
        <p:spPr/>
        <p:txBody>
          <a:bodyPr/>
          <a:lstStyle/>
          <a:p>
            <a:pPr>
              <a:defRPr/>
            </a:pPr>
            <a:endParaRPr lang="en-US"/>
          </a:p>
        </p:txBody>
      </p:sp>
      <p:pic>
        <p:nvPicPr>
          <p:cNvPr id="14" name="Obrázek 13">
            <a:extLst>
              <a:ext uri="{FF2B5EF4-FFF2-40B4-BE49-F238E27FC236}">
                <a16:creationId xmlns:a16="http://schemas.microsoft.com/office/drawing/2014/main" id="{94839C9D-F341-6045-4659-1DAB3F68B9CC}"/>
              </a:ext>
            </a:extLst>
          </p:cNvPr>
          <p:cNvPicPr>
            <a:picLocks noChangeAspect="1"/>
          </p:cNvPicPr>
          <p:nvPr/>
        </p:nvPicPr>
        <p:blipFill>
          <a:blip r:embed="rId4"/>
          <a:stretch>
            <a:fillRect/>
          </a:stretch>
        </p:blipFill>
        <p:spPr>
          <a:xfrm>
            <a:off x="1303077" y="1490849"/>
            <a:ext cx="6537846" cy="4616077"/>
          </a:xfrm>
          <a:prstGeom prst="rect">
            <a:avLst/>
          </a:prstGeom>
        </p:spPr>
      </p:pic>
    </p:spTree>
    <p:extLst>
      <p:ext uri="{BB962C8B-B14F-4D97-AF65-F5344CB8AC3E}">
        <p14:creationId xmlns:p14="http://schemas.microsoft.com/office/powerpoint/2010/main" val="260046736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96565860-800A-1532-DDDA-57309E2282BB}"/>
              </a:ext>
            </a:extLst>
          </p:cNvPr>
          <p:cNvSpPr>
            <a:spLocks noGrp="1" noChangeArrowheads="1"/>
          </p:cNvSpPr>
          <p:nvPr>
            <p:ph type="title"/>
          </p:nvPr>
        </p:nvSpPr>
        <p:spPr/>
        <p:txBody>
          <a:bodyPr/>
          <a:lstStyle/>
          <a:p>
            <a:pPr eaLnBrk="1" hangingPunct="1"/>
            <a:r>
              <a:rPr lang="cs-CZ" altLang="cs-CZ" sz="3200" dirty="0" err="1"/>
              <a:t>Residual</a:t>
            </a:r>
            <a:r>
              <a:rPr lang="cs-CZ" altLang="cs-CZ" sz="3200" dirty="0"/>
              <a:t> </a:t>
            </a:r>
            <a:r>
              <a:rPr lang="cs-CZ" altLang="cs-CZ" sz="3200" dirty="0" err="1"/>
              <a:t>Value</a:t>
            </a:r>
            <a:r>
              <a:rPr lang="cs-CZ" altLang="cs-CZ" sz="3200" dirty="0"/>
              <a:t> - Metoda zbytkové hodnoty 1/3</a:t>
            </a:r>
            <a:endParaRPr lang="en-US" altLang="cs-CZ" sz="3200" dirty="0"/>
          </a:p>
        </p:txBody>
      </p:sp>
      <p:sp>
        <p:nvSpPr>
          <p:cNvPr id="54274" name="Zástupný symbol pro zápatí 1">
            <a:extLst>
              <a:ext uri="{FF2B5EF4-FFF2-40B4-BE49-F238E27FC236}">
                <a16:creationId xmlns:a16="http://schemas.microsoft.com/office/drawing/2014/main" id="{CE5454D7-6D14-91EC-FE9D-3575790C83A2}"/>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59395" name="Zástupný symbol pro číslo snímku 2">
            <a:extLst>
              <a:ext uri="{FF2B5EF4-FFF2-40B4-BE49-F238E27FC236}">
                <a16:creationId xmlns:a16="http://schemas.microsoft.com/office/drawing/2014/main" id="{57C55B6B-F0B2-178D-6EA4-8A23D36E7639}"/>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474790C3-8A82-3E4E-900C-3DE4B9DAC708}" type="slidenum">
              <a:rPr lang="en-US" altLang="cs-CZ" sz="1200" smtClean="0">
                <a:solidFill>
                  <a:srgbClr val="898989"/>
                </a:solidFill>
                <a:latin typeface="Arial" panose="020B0604020202020204" pitchFamily="34" charset="0"/>
                <a:ea typeface="+mn-ea"/>
              </a:rPr>
              <a:pPr algn="l">
                <a:spcBef>
                  <a:spcPct val="0"/>
                </a:spcBef>
                <a:buClrTx/>
                <a:buFontTx/>
                <a:buNone/>
                <a:defRPr/>
              </a:pPr>
              <a:t>30</a:t>
            </a:fld>
            <a:endParaRPr lang="en-US" altLang="cs-CZ" sz="1200">
              <a:solidFill>
                <a:srgbClr val="898989"/>
              </a:solidFill>
              <a:latin typeface="Arial" panose="020B0604020202020204" pitchFamily="34" charset="0"/>
              <a:ea typeface="+mn-ea"/>
            </a:endParaRPr>
          </a:p>
        </p:txBody>
      </p:sp>
      <p:sp>
        <p:nvSpPr>
          <p:cNvPr id="54276" name="TextovéPole 3">
            <a:extLst>
              <a:ext uri="{FF2B5EF4-FFF2-40B4-BE49-F238E27FC236}">
                <a16:creationId xmlns:a16="http://schemas.microsoft.com/office/drawing/2014/main" id="{CA2E071B-53D5-FB5A-5594-9823B6AB41C8}"/>
              </a:ext>
            </a:extLst>
          </p:cNvPr>
          <p:cNvSpPr txBox="1">
            <a:spLocks noChangeArrowheads="1"/>
          </p:cNvSpPr>
          <p:nvPr/>
        </p:nvSpPr>
        <p:spPr bwMode="auto">
          <a:xfrm>
            <a:off x="1187450" y="2255838"/>
            <a:ext cx="67691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Tx/>
              <a:buNone/>
            </a:pPr>
            <a:r>
              <a:rPr lang="cs-CZ" altLang="cs-CZ" sz="2000" b="1">
                <a:solidFill>
                  <a:srgbClr val="C00000"/>
                </a:solidFill>
              </a:rPr>
              <a:t>Připomeneme si definici:</a:t>
            </a:r>
          </a:p>
          <a:p>
            <a:pPr algn="just">
              <a:spcBef>
                <a:spcPct val="0"/>
              </a:spcBef>
              <a:buClrTx/>
              <a:buSzTx/>
              <a:buFontTx/>
              <a:buNone/>
            </a:pPr>
            <a:endParaRPr lang="cs-CZ" altLang="cs-CZ" sz="2000" b="1">
              <a:solidFill>
                <a:srgbClr val="C00000"/>
              </a:solidFill>
            </a:endParaRPr>
          </a:p>
          <a:p>
            <a:pPr algn="just">
              <a:spcBef>
                <a:spcPct val="0"/>
              </a:spcBef>
              <a:buClrTx/>
              <a:buSzTx/>
              <a:buFontTx/>
              <a:buNone/>
            </a:pPr>
            <a:r>
              <a:rPr lang="cs-CZ" altLang="cs-CZ" sz="1800" b="1"/>
              <a:t>Residual Value </a:t>
            </a:r>
            <a:r>
              <a:rPr lang="cs-CZ" altLang="cs-CZ" sz="1800"/>
              <a:t>představuje</a:t>
            </a:r>
            <a:r>
              <a:rPr lang="cs-CZ" altLang="cs-CZ" sz="1800" b="1"/>
              <a:t> </a:t>
            </a:r>
            <a:r>
              <a:rPr lang="cs-CZ" altLang="cs-CZ" sz="1800"/>
              <a:t>hodnotu hodnotu developerského místa nebo pozemku, který má potenciál k rozvoji, nebo přestavbě ve vazbě na zvolené konkrétní řešení.  </a:t>
            </a:r>
          </a:p>
          <a:p>
            <a:pPr algn="just">
              <a:spcBef>
                <a:spcPct val="0"/>
              </a:spcBef>
              <a:buClrTx/>
              <a:buSzTx/>
              <a:buFontTx/>
              <a:buNone/>
            </a:pPr>
            <a:endParaRPr lang="cs-CZ" altLang="cs-CZ" sz="1800"/>
          </a:p>
          <a:p>
            <a:pPr algn="just">
              <a:spcBef>
                <a:spcPct val="0"/>
              </a:spcBef>
              <a:buClrTx/>
              <a:buSzTx/>
              <a:buFontTx/>
              <a:buNone/>
            </a:pPr>
            <a:endParaRPr lang="cs-CZ" altLang="cs-CZ" sz="1800"/>
          </a:p>
          <a:p>
            <a:pPr algn="ctr">
              <a:spcBef>
                <a:spcPct val="0"/>
              </a:spcBef>
              <a:buClrTx/>
              <a:buSzTx/>
              <a:buFontTx/>
              <a:buNone/>
            </a:pPr>
            <a:r>
              <a:rPr lang="cs-CZ" altLang="cs-CZ" sz="1800" b="1" u="sng"/>
              <a:t>Současná hodnota je funkcí budoucího využití</a:t>
            </a:r>
          </a:p>
          <a:p>
            <a:pPr>
              <a:spcBef>
                <a:spcPct val="0"/>
              </a:spcBef>
              <a:buClrTx/>
              <a:buSzTx/>
              <a:buFontTx/>
              <a:buNone/>
            </a:pPr>
            <a:endParaRPr lang="cs-CZ" altLang="cs-CZ" sz="1800"/>
          </a:p>
        </p:txBody>
      </p:sp>
    </p:spTree>
  </p:cSld>
  <p:clrMapOvr>
    <a:masterClrMapping/>
  </p:clrMapOvr>
  <p:transition>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8F641A83-AB8A-17CC-E8D3-776C0D898FAC}"/>
              </a:ext>
            </a:extLst>
          </p:cNvPr>
          <p:cNvSpPr>
            <a:spLocks noGrp="1" noChangeArrowheads="1"/>
          </p:cNvSpPr>
          <p:nvPr>
            <p:ph type="title"/>
          </p:nvPr>
        </p:nvSpPr>
        <p:spPr/>
        <p:txBody>
          <a:bodyPr/>
          <a:lstStyle/>
          <a:p>
            <a:pPr eaLnBrk="1" hangingPunct="1"/>
            <a:r>
              <a:rPr lang="cs-CZ" altLang="cs-CZ" sz="3200" dirty="0" err="1"/>
              <a:t>Residual</a:t>
            </a:r>
            <a:r>
              <a:rPr lang="cs-CZ" altLang="cs-CZ" sz="3200" dirty="0"/>
              <a:t> </a:t>
            </a:r>
            <a:r>
              <a:rPr lang="cs-CZ" altLang="cs-CZ" sz="3200" dirty="0" err="1"/>
              <a:t>Value</a:t>
            </a:r>
            <a:r>
              <a:rPr lang="cs-CZ" altLang="cs-CZ" sz="3200" dirty="0"/>
              <a:t> - Metoda zbytkové hodnoty 2/3</a:t>
            </a:r>
            <a:endParaRPr lang="en-US" altLang="cs-CZ" sz="3200" dirty="0"/>
          </a:p>
        </p:txBody>
      </p:sp>
      <p:sp>
        <p:nvSpPr>
          <p:cNvPr id="55298" name="Oval 12">
            <a:extLst>
              <a:ext uri="{FF2B5EF4-FFF2-40B4-BE49-F238E27FC236}">
                <a16:creationId xmlns:a16="http://schemas.microsoft.com/office/drawing/2014/main" id="{90DC731D-A0DD-1D9B-84B7-D4E58591DF2C}"/>
              </a:ext>
            </a:extLst>
          </p:cNvPr>
          <p:cNvSpPr>
            <a:spLocks noChangeArrowheads="1"/>
          </p:cNvSpPr>
          <p:nvPr/>
        </p:nvSpPr>
        <p:spPr bwMode="auto">
          <a:xfrm>
            <a:off x="2195513" y="2565400"/>
            <a:ext cx="3960812" cy="2303463"/>
          </a:xfrm>
          <a:prstGeom prst="ellipse">
            <a:avLst/>
          </a:prstGeom>
          <a:solidFill>
            <a:srgbClr val="99CC00"/>
          </a:solidFill>
          <a:ln w="19050" algn="ctr">
            <a:solidFill>
              <a:schemeClr val="tx1"/>
            </a:solidFill>
            <a:round/>
            <a:headEnd/>
            <a:tailEnd/>
          </a:ln>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cs-CZ" altLang="cs-CZ" sz="1800"/>
          </a:p>
        </p:txBody>
      </p:sp>
      <p:pic>
        <p:nvPicPr>
          <p:cNvPr id="55299" name="Picture 13" descr="MC900355663[1]">
            <a:extLst>
              <a:ext uri="{FF2B5EF4-FFF2-40B4-BE49-F238E27FC236}">
                <a16:creationId xmlns:a16="http://schemas.microsoft.com/office/drawing/2014/main" id="{156A6B26-ED10-EA88-37D4-3CB671938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420938"/>
            <a:ext cx="223202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14">
            <a:extLst>
              <a:ext uri="{FF2B5EF4-FFF2-40B4-BE49-F238E27FC236}">
                <a16:creationId xmlns:a16="http://schemas.microsoft.com/office/drawing/2014/main" id="{E0CAE1FE-FE06-924B-1E1F-917E2B402A7C}"/>
              </a:ext>
            </a:extLst>
          </p:cNvPr>
          <p:cNvSpPr txBox="1">
            <a:spLocks noChangeArrowheads="1"/>
          </p:cNvSpPr>
          <p:nvPr/>
        </p:nvSpPr>
        <p:spPr bwMode="auto">
          <a:xfrm>
            <a:off x="5491163" y="4711700"/>
            <a:ext cx="291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Cena / hodnota pozemku</a:t>
            </a:r>
            <a:endParaRPr lang="en-US" altLang="cs-CZ" sz="1800" b="1"/>
          </a:p>
        </p:txBody>
      </p:sp>
      <p:sp>
        <p:nvSpPr>
          <p:cNvPr id="55301" name="Text Box 15">
            <a:extLst>
              <a:ext uri="{FF2B5EF4-FFF2-40B4-BE49-F238E27FC236}">
                <a16:creationId xmlns:a16="http://schemas.microsoft.com/office/drawing/2014/main" id="{625CA89C-1353-AEF3-AB88-F9F4DAB396CF}"/>
              </a:ext>
            </a:extLst>
          </p:cNvPr>
          <p:cNvSpPr txBox="1">
            <a:spLocks noChangeArrowheads="1"/>
          </p:cNvSpPr>
          <p:nvPr/>
        </p:nvSpPr>
        <p:spPr bwMode="auto">
          <a:xfrm>
            <a:off x="4664075" y="1844675"/>
            <a:ext cx="3889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Tržní hodnota developmentu GDV</a:t>
            </a:r>
            <a:endParaRPr lang="en-US" altLang="cs-CZ" sz="1800" b="1"/>
          </a:p>
        </p:txBody>
      </p:sp>
      <p:sp>
        <p:nvSpPr>
          <p:cNvPr id="55302" name="Text Box 16">
            <a:extLst>
              <a:ext uri="{FF2B5EF4-FFF2-40B4-BE49-F238E27FC236}">
                <a16:creationId xmlns:a16="http://schemas.microsoft.com/office/drawing/2014/main" id="{B6020870-BF0D-0BA7-E4D1-702F80B6C9D4}"/>
              </a:ext>
            </a:extLst>
          </p:cNvPr>
          <p:cNvSpPr txBox="1">
            <a:spLocks noChangeArrowheads="1"/>
          </p:cNvSpPr>
          <p:nvPr/>
        </p:nvSpPr>
        <p:spPr bwMode="auto">
          <a:xfrm>
            <a:off x="757238" y="5378450"/>
            <a:ext cx="3255962" cy="922338"/>
          </a:xfrm>
          <a:prstGeom prst="rect">
            <a:avLst/>
          </a:prstGeom>
          <a:noFill/>
          <a:ln w="190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Celkové stavební náklady + </a:t>
            </a:r>
          </a:p>
          <a:p>
            <a:pPr algn="ctr" eaLnBrk="1" hangingPunct="1">
              <a:spcBef>
                <a:spcPct val="0"/>
              </a:spcBef>
              <a:buClrTx/>
              <a:buSzTx/>
              <a:buFontTx/>
              <a:buNone/>
            </a:pPr>
            <a:r>
              <a:rPr lang="cs-CZ" altLang="cs-CZ" sz="1800" b="1"/>
              <a:t>developerský profit + </a:t>
            </a:r>
          </a:p>
          <a:p>
            <a:pPr algn="ctr" eaLnBrk="1" hangingPunct="1">
              <a:spcBef>
                <a:spcPct val="0"/>
              </a:spcBef>
              <a:buClrTx/>
              <a:buSzTx/>
              <a:buFontTx/>
              <a:buNone/>
            </a:pPr>
            <a:r>
              <a:rPr lang="cs-CZ" altLang="cs-CZ" sz="1800" b="1"/>
              <a:t>cena / hodnota pozemku</a:t>
            </a:r>
            <a:endParaRPr lang="en-US" altLang="cs-CZ" sz="1800" b="1"/>
          </a:p>
        </p:txBody>
      </p:sp>
      <p:sp>
        <p:nvSpPr>
          <p:cNvPr id="55303" name="Text Box 17">
            <a:extLst>
              <a:ext uri="{FF2B5EF4-FFF2-40B4-BE49-F238E27FC236}">
                <a16:creationId xmlns:a16="http://schemas.microsoft.com/office/drawing/2014/main" id="{43C6F9DB-4731-2C3E-B9B1-5C71149947F2}"/>
              </a:ext>
            </a:extLst>
          </p:cNvPr>
          <p:cNvSpPr txBox="1">
            <a:spLocks noChangeArrowheads="1"/>
          </p:cNvSpPr>
          <p:nvPr/>
        </p:nvSpPr>
        <p:spPr bwMode="auto">
          <a:xfrm>
            <a:off x="757238" y="1671638"/>
            <a:ext cx="3055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Celkové stavební náklady </a:t>
            </a:r>
            <a:endParaRPr lang="en-US" altLang="cs-CZ" sz="1800" b="1"/>
          </a:p>
        </p:txBody>
      </p:sp>
      <p:sp>
        <p:nvSpPr>
          <p:cNvPr id="55304" name="Text Box 19">
            <a:extLst>
              <a:ext uri="{FF2B5EF4-FFF2-40B4-BE49-F238E27FC236}">
                <a16:creationId xmlns:a16="http://schemas.microsoft.com/office/drawing/2014/main" id="{327E5DA1-D757-D87F-FAAE-16DF775F0A3F}"/>
              </a:ext>
            </a:extLst>
          </p:cNvPr>
          <p:cNvSpPr txBox="1">
            <a:spLocks noChangeArrowheads="1"/>
          </p:cNvSpPr>
          <p:nvPr/>
        </p:nvSpPr>
        <p:spPr bwMode="auto">
          <a:xfrm>
            <a:off x="4248150" y="5518150"/>
            <a:ext cx="647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3600" b="1"/>
              <a:t>≤</a:t>
            </a:r>
            <a:endParaRPr lang="en-US" altLang="cs-CZ" sz="3600" b="1"/>
          </a:p>
        </p:txBody>
      </p:sp>
      <p:sp>
        <p:nvSpPr>
          <p:cNvPr id="55305" name="Zástupný symbol pro zápatí 1">
            <a:extLst>
              <a:ext uri="{FF2B5EF4-FFF2-40B4-BE49-F238E27FC236}">
                <a16:creationId xmlns:a16="http://schemas.microsoft.com/office/drawing/2014/main" id="{7442B797-22C5-BC7B-C1E8-4ADDA8BF2DA4}"/>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60426" name="Zástupný symbol pro číslo snímku 2">
            <a:extLst>
              <a:ext uri="{FF2B5EF4-FFF2-40B4-BE49-F238E27FC236}">
                <a16:creationId xmlns:a16="http://schemas.microsoft.com/office/drawing/2014/main" id="{8CC008A8-42F4-2245-13BF-F11D91A0EBBA}"/>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D5595D37-4EA5-E841-AC16-750B19CFE2DE}" type="slidenum">
              <a:rPr lang="en-US" altLang="cs-CZ" sz="1200" smtClean="0">
                <a:solidFill>
                  <a:srgbClr val="898989"/>
                </a:solidFill>
                <a:latin typeface="Arial" panose="020B0604020202020204" pitchFamily="34" charset="0"/>
                <a:ea typeface="+mn-ea"/>
              </a:rPr>
              <a:pPr algn="l">
                <a:spcBef>
                  <a:spcPct val="0"/>
                </a:spcBef>
                <a:buClrTx/>
                <a:buFontTx/>
                <a:buNone/>
                <a:defRPr/>
              </a:pPr>
              <a:t>31</a:t>
            </a:fld>
            <a:endParaRPr lang="en-US" altLang="cs-CZ" sz="1200">
              <a:solidFill>
                <a:srgbClr val="898989"/>
              </a:solidFill>
              <a:latin typeface="Arial" panose="020B0604020202020204" pitchFamily="34" charset="0"/>
              <a:ea typeface="+mn-ea"/>
            </a:endParaRPr>
          </a:p>
        </p:txBody>
      </p:sp>
      <p:sp>
        <p:nvSpPr>
          <p:cNvPr id="55307" name="TextovéPole 2">
            <a:extLst>
              <a:ext uri="{FF2B5EF4-FFF2-40B4-BE49-F238E27FC236}">
                <a16:creationId xmlns:a16="http://schemas.microsoft.com/office/drawing/2014/main" id="{089E1675-3CCB-69CD-6813-563A4879AC5D}"/>
              </a:ext>
            </a:extLst>
          </p:cNvPr>
          <p:cNvSpPr txBox="1">
            <a:spLocks noChangeArrowheads="1"/>
          </p:cNvSpPr>
          <p:nvPr/>
        </p:nvSpPr>
        <p:spPr bwMode="auto">
          <a:xfrm>
            <a:off x="195263" y="2420938"/>
            <a:ext cx="274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Náklady na financování</a:t>
            </a:r>
          </a:p>
        </p:txBody>
      </p:sp>
      <p:sp>
        <p:nvSpPr>
          <p:cNvPr id="55308" name="TextovéPole 13">
            <a:extLst>
              <a:ext uri="{FF2B5EF4-FFF2-40B4-BE49-F238E27FC236}">
                <a16:creationId xmlns:a16="http://schemas.microsoft.com/office/drawing/2014/main" id="{86050D45-AE78-2717-2EF5-C392D101B113}"/>
              </a:ext>
            </a:extLst>
          </p:cNvPr>
          <p:cNvSpPr txBox="1">
            <a:spLocks noChangeArrowheads="1"/>
          </p:cNvSpPr>
          <p:nvPr/>
        </p:nvSpPr>
        <p:spPr bwMode="auto">
          <a:xfrm>
            <a:off x="1116013" y="4754563"/>
            <a:ext cx="2338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Developerský profit</a:t>
            </a:r>
          </a:p>
        </p:txBody>
      </p:sp>
      <p:sp>
        <p:nvSpPr>
          <p:cNvPr id="55309" name="Text Box 15">
            <a:extLst>
              <a:ext uri="{FF2B5EF4-FFF2-40B4-BE49-F238E27FC236}">
                <a16:creationId xmlns:a16="http://schemas.microsoft.com/office/drawing/2014/main" id="{79A8102C-ECBF-22F3-0A70-E21E004C6AF3}"/>
              </a:ext>
            </a:extLst>
          </p:cNvPr>
          <p:cNvSpPr txBox="1">
            <a:spLocks noChangeArrowheads="1"/>
          </p:cNvSpPr>
          <p:nvPr/>
        </p:nvSpPr>
        <p:spPr bwMode="auto">
          <a:xfrm>
            <a:off x="5130800" y="5467350"/>
            <a:ext cx="3390900" cy="646113"/>
          </a:xfrm>
          <a:prstGeom prst="rect">
            <a:avLst/>
          </a:prstGeom>
          <a:noFill/>
          <a:ln w="190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Tržní hodnota developmentu </a:t>
            </a:r>
          </a:p>
          <a:p>
            <a:pPr algn="ctr" eaLnBrk="1" hangingPunct="1">
              <a:spcBef>
                <a:spcPct val="0"/>
              </a:spcBef>
              <a:buClrTx/>
              <a:buSzTx/>
              <a:buFontTx/>
              <a:buNone/>
            </a:pPr>
            <a:r>
              <a:rPr lang="cs-CZ" altLang="cs-CZ" sz="1800" b="1"/>
              <a:t>GDV</a:t>
            </a:r>
            <a:endParaRPr lang="en-US" altLang="cs-CZ" sz="1800" b="1"/>
          </a:p>
        </p:txBody>
      </p:sp>
    </p:spTree>
  </p:cSld>
  <p:clrMapOvr>
    <a:masterClrMapping/>
  </p:clrMapOvr>
  <p:transition>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0C4BA0BB-3F4F-44E1-A16F-F03DD81981F9}"/>
              </a:ext>
            </a:extLst>
          </p:cNvPr>
          <p:cNvSpPr>
            <a:spLocks noGrp="1" noChangeArrowheads="1"/>
          </p:cNvSpPr>
          <p:nvPr>
            <p:ph type="title"/>
          </p:nvPr>
        </p:nvSpPr>
        <p:spPr/>
        <p:txBody>
          <a:bodyPr/>
          <a:lstStyle/>
          <a:p>
            <a:pPr eaLnBrk="1" hangingPunct="1"/>
            <a:r>
              <a:rPr lang="cs-CZ" altLang="cs-CZ" sz="3200" dirty="0"/>
              <a:t>Metoda zbytkové hodnoty 3/3 - Příklad</a:t>
            </a:r>
            <a:endParaRPr lang="en-US" altLang="cs-CZ" sz="3200" dirty="0"/>
          </a:p>
        </p:txBody>
      </p:sp>
      <p:sp>
        <p:nvSpPr>
          <p:cNvPr id="57346" name="Rectangle 3">
            <a:extLst>
              <a:ext uri="{FF2B5EF4-FFF2-40B4-BE49-F238E27FC236}">
                <a16:creationId xmlns:a16="http://schemas.microsoft.com/office/drawing/2014/main" id="{61ACDEE8-5ED8-3B22-8819-567CA6D4B5C8}"/>
              </a:ext>
            </a:extLst>
          </p:cNvPr>
          <p:cNvSpPr>
            <a:spLocks noGrp="1" noChangeArrowheads="1"/>
          </p:cNvSpPr>
          <p:nvPr>
            <p:ph sz="half" idx="1"/>
          </p:nvPr>
        </p:nvSpPr>
        <p:spPr>
          <a:xfrm>
            <a:off x="250825" y="1628775"/>
            <a:ext cx="8713788" cy="4752975"/>
          </a:xfrm>
        </p:spPr>
        <p:txBody>
          <a:bodyPr/>
          <a:lstStyle/>
          <a:p>
            <a:pPr eaLnBrk="1" hangingPunct="1">
              <a:lnSpc>
                <a:spcPct val="80000"/>
              </a:lnSpc>
            </a:pPr>
            <a:r>
              <a:rPr lang="cs-CZ" altLang="cs-CZ" sz="1800" dirty="0"/>
              <a:t>Na stavební parcele o výměře 5 000 m2 má být postavena budova uvedená v PŘÍKLADĚ 2. Postup  ocenění:</a:t>
            </a:r>
          </a:p>
          <a:p>
            <a:pPr eaLnBrk="1" hangingPunct="1">
              <a:lnSpc>
                <a:spcPct val="80000"/>
              </a:lnSpc>
            </a:pPr>
            <a:r>
              <a:rPr lang="cs-CZ" altLang="cs-CZ" sz="1800" dirty="0"/>
              <a:t>Postup:</a:t>
            </a:r>
            <a:endParaRPr lang="en-US" altLang="cs-CZ" sz="1800" dirty="0"/>
          </a:p>
          <a:p>
            <a:pPr eaLnBrk="1" hangingPunct="1">
              <a:lnSpc>
                <a:spcPct val="80000"/>
              </a:lnSpc>
            </a:pPr>
            <a:r>
              <a:rPr lang="cs-CZ" altLang="cs-CZ" sz="1800" dirty="0"/>
              <a:t>Nejprve stanovíme tržní hodnotu nemovitosti ke dni předpokládaného dokončení stavby = GDV.</a:t>
            </a:r>
          </a:p>
          <a:p>
            <a:pPr eaLnBrk="1" hangingPunct="1">
              <a:lnSpc>
                <a:spcPct val="80000"/>
              </a:lnSpc>
            </a:pPr>
            <a:r>
              <a:rPr lang="cs-CZ" altLang="cs-CZ" sz="1800" dirty="0"/>
              <a:t>Následně je potřeba stanovit </a:t>
            </a:r>
            <a:r>
              <a:rPr lang="cs-CZ" altLang="cs-CZ" sz="1800" dirty="0">
                <a:solidFill>
                  <a:srgbClr val="FF0000"/>
                </a:solidFill>
              </a:rPr>
              <a:t>developerské náklady</a:t>
            </a:r>
            <a:r>
              <a:rPr lang="cs-CZ" altLang="cs-CZ" sz="1800" dirty="0"/>
              <a:t>:</a:t>
            </a:r>
            <a:endParaRPr lang="en-US" altLang="cs-CZ" sz="1800" dirty="0"/>
          </a:p>
          <a:p>
            <a:pPr lvl="1" eaLnBrk="1" hangingPunct="1">
              <a:lnSpc>
                <a:spcPct val="80000"/>
              </a:lnSpc>
            </a:pPr>
            <a:r>
              <a:rPr lang="cs-CZ" altLang="cs-CZ" sz="1800" dirty="0"/>
              <a:t>(a) Celkové stavební náklady</a:t>
            </a:r>
          </a:p>
          <a:p>
            <a:pPr lvl="1" eaLnBrk="1" hangingPunct="1">
              <a:lnSpc>
                <a:spcPct val="80000"/>
              </a:lnSpc>
            </a:pPr>
            <a:r>
              <a:rPr lang="cs-CZ" altLang="cs-CZ" sz="1800" dirty="0"/>
              <a:t>(b) Honoráře za odborné služby</a:t>
            </a:r>
          </a:p>
          <a:p>
            <a:pPr lvl="1" eaLnBrk="1" hangingPunct="1">
              <a:lnSpc>
                <a:spcPct val="80000"/>
              </a:lnSpc>
            </a:pPr>
            <a:r>
              <a:rPr lang="cs-CZ" altLang="cs-CZ" sz="1800" dirty="0"/>
              <a:t>(c) Finanční náklady</a:t>
            </a:r>
          </a:p>
          <a:p>
            <a:pPr lvl="1" eaLnBrk="1" hangingPunct="1">
              <a:lnSpc>
                <a:spcPct val="80000"/>
              </a:lnSpc>
            </a:pPr>
            <a:r>
              <a:rPr lang="cs-CZ" altLang="cs-CZ" sz="1800" dirty="0"/>
              <a:t>(d) Náklady na marketing</a:t>
            </a:r>
          </a:p>
          <a:p>
            <a:pPr lvl="1" eaLnBrk="1" hangingPunct="1">
              <a:lnSpc>
                <a:spcPct val="80000"/>
              </a:lnSpc>
            </a:pPr>
            <a:r>
              <a:rPr lang="cs-CZ" altLang="cs-CZ" sz="1800" dirty="0"/>
              <a:t>(e) Rezerva na nepředvídatelné výdaje</a:t>
            </a:r>
          </a:p>
          <a:p>
            <a:pPr lvl="1" eaLnBrk="1" hangingPunct="1">
              <a:lnSpc>
                <a:spcPct val="80000"/>
              </a:lnSpc>
            </a:pPr>
            <a:r>
              <a:rPr lang="cs-CZ" altLang="cs-CZ" sz="1800" dirty="0"/>
              <a:t>(f)  Poplatky za zprostředkování pronájmů</a:t>
            </a:r>
          </a:p>
          <a:p>
            <a:pPr lvl="1" eaLnBrk="1" hangingPunct="1">
              <a:lnSpc>
                <a:spcPct val="80000"/>
              </a:lnSpc>
            </a:pPr>
            <a:r>
              <a:rPr lang="cs-CZ" altLang="cs-CZ" sz="1800" dirty="0"/>
              <a:t>(g) Zisk developera</a:t>
            </a:r>
            <a:endParaRPr lang="en-US" altLang="cs-CZ" sz="1800" dirty="0"/>
          </a:p>
          <a:p>
            <a:pPr eaLnBrk="1" hangingPunct="1">
              <a:lnSpc>
                <a:spcPct val="80000"/>
              </a:lnSpc>
            </a:pPr>
            <a:r>
              <a:rPr lang="cs-CZ" altLang="cs-CZ" sz="1800" dirty="0"/>
              <a:t>Zbytkovou hodnotu pozemku stanovíme tak, že od tržní hodnoty nemovitosti GDV odečteme developerské náklady. </a:t>
            </a:r>
            <a:endParaRPr lang="en-US" altLang="cs-CZ" sz="1800" dirty="0"/>
          </a:p>
          <a:p>
            <a:pPr eaLnBrk="1" hangingPunct="1">
              <a:lnSpc>
                <a:spcPct val="80000"/>
              </a:lnSpc>
            </a:pPr>
            <a:r>
              <a:rPr lang="cs-CZ" altLang="cs-CZ" sz="1800" dirty="0"/>
              <a:t>Je nutné si uvědomit, že „Zbytková hodnota“ může být negativní. V takovém případě, realizace navrhovaného developerského projektu nedává smysl! </a:t>
            </a:r>
            <a:endParaRPr lang="en-US" altLang="cs-CZ" sz="1800" dirty="0"/>
          </a:p>
        </p:txBody>
      </p:sp>
      <p:sp>
        <p:nvSpPr>
          <p:cNvPr id="57347" name="AutoShape 5">
            <a:extLst>
              <a:ext uri="{FF2B5EF4-FFF2-40B4-BE49-F238E27FC236}">
                <a16:creationId xmlns:a16="http://schemas.microsoft.com/office/drawing/2014/main" id="{C72A8452-D561-AE48-B317-239CA9B89B24}"/>
              </a:ext>
            </a:extLst>
          </p:cNvPr>
          <p:cNvSpPr>
            <a:spLocks/>
          </p:cNvSpPr>
          <p:nvPr/>
        </p:nvSpPr>
        <p:spPr bwMode="auto">
          <a:xfrm>
            <a:off x="4787900" y="3573463"/>
            <a:ext cx="1295400" cy="1368425"/>
          </a:xfrm>
          <a:prstGeom prst="rightBrace">
            <a:avLst>
              <a:gd name="adj1" fmla="val 8803"/>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cs-CZ" altLang="cs-CZ" sz="1800"/>
          </a:p>
        </p:txBody>
      </p:sp>
      <p:sp>
        <p:nvSpPr>
          <p:cNvPr id="57348" name="Text Box 6">
            <a:extLst>
              <a:ext uri="{FF2B5EF4-FFF2-40B4-BE49-F238E27FC236}">
                <a16:creationId xmlns:a16="http://schemas.microsoft.com/office/drawing/2014/main" id="{36BD01FE-B57F-1966-E5DB-EFF418EDDB59}"/>
              </a:ext>
            </a:extLst>
          </p:cNvPr>
          <p:cNvSpPr txBox="1">
            <a:spLocks noChangeArrowheads="1"/>
          </p:cNvSpPr>
          <p:nvPr/>
        </p:nvSpPr>
        <p:spPr bwMode="auto">
          <a:xfrm>
            <a:off x="6227763" y="4076700"/>
            <a:ext cx="128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cs-CZ" altLang="cs-CZ" sz="1800" b="1"/>
              <a:t>Soft costs</a:t>
            </a:r>
            <a:endParaRPr lang="en-US" altLang="cs-CZ" sz="1800" b="1"/>
          </a:p>
        </p:txBody>
      </p:sp>
      <p:sp>
        <p:nvSpPr>
          <p:cNvPr id="57349" name="Oval 7">
            <a:extLst>
              <a:ext uri="{FF2B5EF4-FFF2-40B4-BE49-F238E27FC236}">
                <a16:creationId xmlns:a16="http://schemas.microsoft.com/office/drawing/2014/main" id="{D3085CB0-1F77-0345-37B4-842B2655DF9D}"/>
              </a:ext>
            </a:extLst>
          </p:cNvPr>
          <p:cNvSpPr>
            <a:spLocks noChangeArrowheads="1"/>
          </p:cNvSpPr>
          <p:nvPr/>
        </p:nvSpPr>
        <p:spPr bwMode="auto">
          <a:xfrm>
            <a:off x="6011863" y="3933825"/>
            <a:ext cx="1800225" cy="720725"/>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cs-CZ" altLang="cs-CZ" sz="1800"/>
          </a:p>
        </p:txBody>
      </p:sp>
      <p:sp>
        <p:nvSpPr>
          <p:cNvPr id="57350" name="Zástupný symbol pro zápatí 1">
            <a:extLst>
              <a:ext uri="{FF2B5EF4-FFF2-40B4-BE49-F238E27FC236}">
                <a16:creationId xmlns:a16="http://schemas.microsoft.com/office/drawing/2014/main" id="{1ED4BEC5-3361-B6B4-DE7C-39F801FFE4B0}"/>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62471" name="Zástupný symbol pro číslo snímku 2">
            <a:extLst>
              <a:ext uri="{FF2B5EF4-FFF2-40B4-BE49-F238E27FC236}">
                <a16:creationId xmlns:a16="http://schemas.microsoft.com/office/drawing/2014/main" id="{DFA737D8-A3BA-5BB1-1105-686B7B878AFA}"/>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CB6108EC-1311-E944-AA63-95C4C1E026C0}" type="slidenum">
              <a:rPr lang="en-US" altLang="cs-CZ" sz="1200" smtClean="0">
                <a:solidFill>
                  <a:srgbClr val="898989"/>
                </a:solidFill>
                <a:latin typeface="Arial" panose="020B0604020202020204" pitchFamily="34" charset="0"/>
                <a:ea typeface="+mn-ea"/>
              </a:rPr>
              <a:pPr algn="l">
                <a:spcBef>
                  <a:spcPct val="0"/>
                </a:spcBef>
                <a:buClrTx/>
                <a:buFontTx/>
                <a:buNone/>
                <a:defRPr/>
              </a:pPr>
              <a:t>32</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63C86963-4559-4E2A-8EDD-7713D3608828}"/>
              </a:ext>
            </a:extLst>
          </p:cNvPr>
          <p:cNvSpPr>
            <a:spLocks noGrp="1" noChangeArrowheads="1"/>
          </p:cNvSpPr>
          <p:nvPr>
            <p:ph type="title"/>
          </p:nvPr>
        </p:nvSpPr>
        <p:spPr/>
        <p:txBody>
          <a:bodyPr/>
          <a:lstStyle/>
          <a:p>
            <a:pPr eaLnBrk="1" hangingPunct="1"/>
            <a:r>
              <a:rPr lang="cs-CZ" altLang="cs-CZ"/>
              <a:t>Náklady na financování</a:t>
            </a:r>
            <a:endParaRPr lang="en-US" altLang="cs-CZ"/>
          </a:p>
        </p:txBody>
      </p:sp>
      <p:sp>
        <p:nvSpPr>
          <p:cNvPr id="43010" name="Rectangle 3">
            <a:extLst>
              <a:ext uri="{FF2B5EF4-FFF2-40B4-BE49-F238E27FC236}">
                <a16:creationId xmlns:a16="http://schemas.microsoft.com/office/drawing/2014/main" id="{85885FDE-63D1-648E-C83C-23549D0B08F1}"/>
              </a:ext>
            </a:extLst>
          </p:cNvPr>
          <p:cNvSpPr>
            <a:spLocks noGrp="1" noChangeArrowheads="1"/>
          </p:cNvSpPr>
          <p:nvPr>
            <p:ph type="body" sz="half" idx="1"/>
          </p:nvPr>
        </p:nvSpPr>
        <p:spPr>
          <a:xfrm>
            <a:off x="457200" y="1584325"/>
            <a:ext cx="5770563" cy="3273425"/>
          </a:xfrm>
        </p:spPr>
        <p:txBody>
          <a:bodyPr/>
          <a:lstStyle/>
          <a:p>
            <a:pPr eaLnBrk="1" hangingPunct="1">
              <a:lnSpc>
                <a:spcPct val="80000"/>
              </a:lnSpc>
              <a:defRPr/>
            </a:pPr>
            <a:r>
              <a:rPr lang="cs-CZ" altLang="cs-CZ" sz="1600" b="1" dirty="0">
                <a:solidFill>
                  <a:srgbClr val="C00000"/>
                </a:solidFill>
              </a:rPr>
              <a:t>Úrok</a:t>
            </a:r>
          </a:p>
          <a:p>
            <a:pPr marL="0" indent="0" eaLnBrk="1" hangingPunct="1">
              <a:lnSpc>
                <a:spcPct val="80000"/>
              </a:lnSpc>
              <a:buFont typeface="Wingdings" pitchFamily="2" charset="2"/>
              <a:buNone/>
              <a:defRPr/>
            </a:pPr>
            <a:r>
              <a:rPr lang="cs-CZ" altLang="cs-CZ" sz="1600" dirty="0"/>
              <a:t>Hodnota úroku se počítá z průměrné výše dluhu za dané období </a:t>
            </a:r>
          </a:p>
          <a:p>
            <a:pPr marL="0" indent="0" eaLnBrk="1" hangingPunct="1">
              <a:lnSpc>
                <a:spcPct val="80000"/>
              </a:lnSpc>
              <a:buFont typeface="Wingdings" pitchFamily="2" charset="2"/>
              <a:buNone/>
              <a:defRPr/>
            </a:pPr>
            <a:endParaRPr lang="cs-CZ" altLang="cs-CZ" sz="1600" dirty="0"/>
          </a:p>
          <a:p>
            <a:pPr marL="0" indent="0" eaLnBrk="1" hangingPunct="1">
              <a:lnSpc>
                <a:spcPct val="80000"/>
              </a:lnSpc>
              <a:buFont typeface="Wingdings" pitchFamily="2" charset="2"/>
              <a:buNone/>
              <a:defRPr/>
            </a:pPr>
            <a:r>
              <a:rPr lang="cs-CZ" altLang="cs-CZ" sz="1600" dirty="0">
                <a:solidFill>
                  <a:srgbClr val="002060"/>
                </a:solidFill>
              </a:rPr>
              <a:t>Úrok v % = ???</a:t>
            </a:r>
          </a:p>
          <a:p>
            <a:pPr marL="0" indent="0" eaLnBrk="1" hangingPunct="1">
              <a:lnSpc>
                <a:spcPct val="80000"/>
              </a:lnSpc>
              <a:buFont typeface="Wingdings" pitchFamily="2" charset="2"/>
              <a:buNone/>
              <a:defRPr/>
            </a:pPr>
            <a:r>
              <a:rPr lang="cs-CZ" altLang="cs-CZ" sz="1600" dirty="0">
                <a:solidFill>
                  <a:srgbClr val="002060"/>
                </a:solidFill>
              </a:rPr>
              <a:t>Hodnota úroku = 100 % dluh </a:t>
            </a:r>
            <a:r>
              <a:rPr lang="cs-CZ" altLang="cs-CZ" sz="1600" dirty="0" err="1">
                <a:solidFill>
                  <a:srgbClr val="002060"/>
                </a:solidFill>
              </a:rPr>
              <a:t>x</a:t>
            </a:r>
            <a:r>
              <a:rPr lang="cs-CZ" altLang="cs-CZ" sz="1600" dirty="0">
                <a:solidFill>
                  <a:srgbClr val="002060"/>
                </a:solidFill>
              </a:rPr>
              <a:t> úrok % </a:t>
            </a:r>
            <a:r>
              <a:rPr lang="cs-CZ" altLang="cs-CZ" sz="1600" dirty="0" err="1">
                <a:solidFill>
                  <a:srgbClr val="002060"/>
                </a:solidFill>
              </a:rPr>
              <a:t>x</a:t>
            </a:r>
            <a:r>
              <a:rPr lang="cs-CZ" altLang="cs-CZ" sz="1600" dirty="0">
                <a:solidFill>
                  <a:srgbClr val="002060"/>
                </a:solidFill>
              </a:rPr>
              <a:t> čas (v rocích) </a:t>
            </a:r>
            <a:r>
              <a:rPr lang="cs-CZ" altLang="cs-CZ" sz="1600" dirty="0" err="1">
                <a:solidFill>
                  <a:srgbClr val="002060"/>
                </a:solidFill>
              </a:rPr>
              <a:t>x</a:t>
            </a:r>
            <a:r>
              <a:rPr lang="cs-CZ" altLang="cs-CZ" sz="1600" dirty="0">
                <a:solidFill>
                  <a:srgbClr val="002060"/>
                </a:solidFill>
              </a:rPr>
              <a:t> 0,5</a:t>
            </a:r>
          </a:p>
          <a:p>
            <a:pPr marL="0" indent="0" eaLnBrk="1" hangingPunct="1">
              <a:lnSpc>
                <a:spcPct val="80000"/>
              </a:lnSpc>
              <a:buFont typeface="Wingdings" pitchFamily="2" charset="2"/>
              <a:buNone/>
              <a:defRPr/>
            </a:pPr>
            <a:r>
              <a:rPr lang="cs-CZ" altLang="cs-CZ" sz="1600" dirty="0"/>
              <a:t>	</a:t>
            </a:r>
          </a:p>
          <a:p>
            <a:pPr eaLnBrk="1" hangingPunct="1">
              <a:lnSpc>
                <a:spcPct val="80000"/>
              </a:lnSpc>
              <a:defRPr/>
            </a:pPr>
            <a:r>
              <a:rPr lang="cs-CZ" altLang="cs-CZ" sz="1600" b="1" dirty="0">
                <a:solidFill>
                  <a:srgbClr val="C00000"/>
                </a:solidFill>
              </a:rPr>
              <a:t>Poplatky</a:t>
            </a:r>
          </a:p>
          <a:p>
            <a:pPr marL="0" indent="0" eaLnBrk="1" hangingPunct="1">
              <a:lnSpc>
                <a:spcPct val="80000"/>
              </a:lnSpc>
              <a:buFont typeface="Wingdings" pitchFamily="2" charset="2"/>
              <a:buNone/>
              <a:defRPr/>
            </a:pPr>
            <a:r>
              <a:rPr lang="cs-CZ" altLang="cs-CZ" sz="1600" dirty="0"/>
              <a:t>Aktuálně 0,7 % - 0,8 % z dluhu</a:t>
            </a:r>
          </a:p>
          <a:p>
            <a:pPr eaLnBrk="1" hangingPunct="1">
              <a:lnSpc>
                <a:spcPct val="80000"/>
              </a:lnSpc>
              <a:defRPr/>
            </a:pPr>
            <a:endParaRPr lang="cs-CZ" altLang="cs-CZ" sz="1600" dirty="0"/>
          </a:p>
          <a:p>
            <a:pPr eaLnBrk="1" hangingPunct="1">
              <a:lnSpc>
                <a:spcPct val="80000"/>
              </a:lnSpc>
              <a:defRPr/>
            </a:pPr>
            <a:r>
              <a:rPr lang="cs-CZ" altLang="cs-CZ" sz="1600" b="1" dirty="0" err="1">
                <a:solidFill>
                  <a:srgbClr val="C00000"/>
                </a:solidFill>
              </a:rPr>
              <a:t>Hedging</a:t>
            </a:r>
            <a:endParaRPr lang="cs-CZ" altLang="cs-CZ" sz="1600" b="1" dirty="0">
              <a:solidFill>
                <a:srgbClr val="C00000"/>
              </a:solidFill>
            </a:endParaRPr>
          </a:p>
          <a:p>
            <a:pPr marL="0" indent="0" eaLnBrk="1" hangingPunct="1">
              <a:lnSpc>
                <a:spcPct val="80000"/>
              </a:lnSpc>
              <a:buFont typeface="Wingdings" pitchFamily="2" charset="2"/>
              <a:buNone/>
              <a:defRPr/>
            </a:pPr>
            <a:r>
              <a:rPr lang="cs-CZ" altLang="cs-CZ" sz="1600" dirty="0"/>
              <a:t>Stále častěji vyžadované bankami</a:t>
            </a:r>
          </a:p>
          <a:p>
            <a:pPr marL="0" indent="0" eaLnBrk="1" hangingPunct="1">
              <a:lnSpc>
                <a:spcPct val="80000"/>
              </a:lnSpc>
              <a:buFont typeface="Wingdings" pitchFamily="2" charset="2"/>
              <a:buNone/>
              <a:defRPr/>
            </a:pPr>
            <a:r>
              <a:rPr lang="cs-CZ" altLang="cs-CZ" sz="1600" dirty="0"/>
              <a:t>cca. 0,1% z dluhu</a:t>
            </a:r>
          </a:p>
          <a:p>
            <a:pPr eaLnBrk="1" hangingPunct="1">
              <a:lnSpc>
                <a:spcPct val="80000"/>
              </a:lnSpc>
              <a:buFont typeface="Wingdings" pitchFamily="2" charset="2"/>
              <a:buNone/>
              <a:defRPr/>
            </a:pPr>
            <a:br>
              <a:rPr lang="cs-CZ" altLang="cs-CZ" sz="1600" dirty="0"/>
            </a:br>
            <a:r>
              <a:rPr lang="cs-CZ" altLang="cs-CZ" sz="1600" dirty="0"/>
              <a:t> </a:t>
            </a:r>
          </a:p>
          <a:p>
            <a:pPr marL="0" indent="0" eaLnBrk="1" hangingPunct="1">
              <a:lnSpc>
                <a:spcPct val="80000"/>
              </a:lnSpc>
              <a:buFont typeface="Wingdings" pitchFamily="2" charset="2"/>
              <a:buNone/>
              <a:defRPr/>
            </a:pPr>
            <a:endParaRPr lang="en-US" altLang="cs-CZ" sz="1600" dirty="0"/>
          </a:p>
          <a:p>
            <a:pPr marL="0" indent="0" eaLnBrk="1" hangingPunct="1">
              <a:lnSpc>
                <a:spcPct val="80000"/>
              </a:lnSpc>
              <a:buFont typeface="Wingdings" pitchFamily="2" charset="2"/>
              <a:buNone/>
              <a:defRPr/>
            </a:pPr>
            <a:endParaRPr lang="cs-CZ" altLang="cs-CZ" sz="1600" dirty="0"/>
          </a:p>
        </p:txBody>
      </p:sp>
      <p:cxnSp>
        <p:nvCxnSpPr>
          <p:cNvPr id="59395" name="Přímá spojnice 4">
            <a:extLst>
              <a:ext uri="{FF2B5EF4-FFF2-40B4-BE49-F238E27FC236}">
                <a16:creationId xmlns:a16="http://schemas.microsoft.com/office/drawing/2014/main" id="{0C465B4B-F86E-FCAD-5FE2-4BC70C382273}"/>
              </a:ext>
            </a:extLst>
          </p:cNvPr>
          <p:cNvCxnSpPr>
            <a:cxnSpLocks/>
          </p:cNvCxnSpPr>
          <p:nvPr/>
        </p:nvCxnSpPr>
        <p:spPr bwMode="auto">
          <a:xfrm>
            <a:off x="3513138" y="5372100"/>
            <a:ext cx="4584700" cy="1588"/>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59396" name="TextovéPole 5">
            <a:extLst>
              <a:ext uri="{FF2B5EF4-FFF2-40B4-BE49-F238E27FC236}">
                <a16:creationId xmlns:a16="http://schemas.microsoft.com/office/drawing/2014/main" id="{772D7EDA-AA26-8374-6586-8D27ED2227EE}"/>
              </a:ext>
            </a:extLst>
          </p:cNvPr>
          <p:cNvSpPr txBox="1">
            <a:spLocks noChangeArrowheads="1"/>
          </p:cNvSpPr>
          <p:nvPr/>
        </p:nvSpPr>
        <p:spPr bwMode="auto">
          <a:xfrm>
            <a:off x="5805488" y="5416550"/>
            <a:ext cx="54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cs-CZ" altLang="cs-CZ" sz="1800">
                <a:solidFill>
                  <a:srgbClr val="0070C0"/>
                </a:solidFill>
              </a:rPr>
              <a:t>čas</a:t>
            </a:r>
          </a:p>
        </p:txBody>
      </p:sp>
      <p:cxnSp>
        <p:nvCxnSpPr>
          <p:cNvPr id="59397" name="Přímá spojnice 9">
            <a:extLst>
              <a:ext uri="{FF2B5EF4-FFF2-40B4-BE49-F238E27FC236}">
                <a16:creationId xmlns:a16="http://schemas.microsoft.com/office/drawing/2014/main" id="{462DF5D8-CD02-8AA7-3541-D2E2A9D48606}"/>
              </a:ext>
            </a:extLst>
          </p:cNvPr>
          <p:cNvCxnSpPr>
            <a:cxnSpLocks/>
          </p:cNvCxnSpPr>
          <p:nvPr/>
        </p:nvCxnSpPr>
        <p:spPr bwMode="auto">
          <a:xfrm>
            <a:off x="8097838" y="2852738"/>
            <a:ext cx="0" cy="2520950"/>
          </a:xfrm>
          <a:prstGeom prst="line">
            <a:avLst/>
          </a:prstGeom>
          <a:noFill/>
          <a:ln w="19050" algn="ctr">
            <a:solidFill>
              <a:srgbClr val="00B050"/>
            </a:solidFill>
            <a:round/>
            <a:headEnd/>
            <a:tailEnd/>
          </a:ln>
          <a:extLst>
            <a:ext uri="{909E8E84-426E-40DD-AFC4-6F175D3DCCD1}">
              <a14:hiddenFill xmlns:a14="http://schemas.microsoft.com/office/drawing/2010/main">
                <a:noFill/>
              </a14:hiddenFill>
            </a:ext>
          </a:extLst>
        </p:spPr>
      </p:cxnSp>
      <p:cxnSp>
        <p:nvCxnSpPr>
          <p:cNvPr id="59398" name="Přímá spojnice 13">
            <a:extLst>
              <a:ext uri="{FF2B5EF4-FFF2-40B4-BE49-F238E27FC236}">
                <a16:creationId xmlns:a16="http://schemas.microsoft.com/office/drawing/2014/main" id="{D55447AC-A067-7B39-9589-7D2D2DC8204B}"/>
              </a:ext>
            </a:extLst>
          </p:cNvPr>
          <p:cNvCxnSpPr>
            <a:cxnSpLocks/>
          </p:cNvCxnSpPr>
          <p:nvPr/>
        </p:nvCxnSpPr>
        <p:spPr bwMode="auto">
          <a:xfrm flipV="1">
            <a:off x="3513138" y="2841625"/>
            <a:ext cx="4584700" cy="250983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9399" name="TextovéPole 15">
            <a:extLst>
              <a:ext uri="{FF2B5EF4-FFF2-40B4-BE49-F238E27FC236}">
                <a16:creationId xmlns:a16="http://schemas.microsoft.com/office/drawing/2014/main" id="{A84C9971-EBB2-7AE2-E179-22EB1857A5A6}"/>
              </a:ext>
            </a:extLst>
          </p:cNvPr>
          <p:cNvSpPr txBox="1">
            <a:spLocks noChangeArrowheads="1"/>
          </p:cNvSpPr>
          <p:nvPr/>
        </p:nvSpPr>
        <p:spPr bwMode="auto">
          <a:xfrm rot="-1719020">
            <a:off x="4913313" y="3413125"/>
            <a:ext cx="158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cs-CZ" altLang="cs-CZ" sz="1800"/>
              <a:t>čerpání dluhu</a:t>
            </a:r>
          </a:p>
        </p:txBody>
      </p:sp>
      <p:cxnSp>
        <p:nvCxnSpPr>
          <p:cNvPr id="59400" name="Přímá spojnice 17">
            <a:extLst>
              <a:ext uri="{FF2B5EF4-FFF2-40B4-BE49-F238E27FC236}">
                <a16:creationId xmlns:a16="http://schemas.microsoft.com/office/drawing/2014/main" id="{10329885-B479-93CE-866E-5E34F113C443}"/>
              </a:ext>
            </a:extLst>
          </p:cNvPr>
          <p:cNvCxnSpPr>
            <a:cxnSpLocks/>
          </p:cNvCxnSpPr>
          <p:nvPr/>
        </p:nvCxnSpPr>
        <p:spPr bwMode="auto">
          <a:xfrm>
            <a:off x="4140200" y="4197350"/>
            <a:ext cx="4127500" cy="1588"/>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59401" name="TextovéPole 27">
            <a:extLst>
              <a:ext uri="{FF2B5EF4-FFF2-40B4-BE49-F238E27FC236}">
                <a16:creationId xmlns:a16="http://schemas.microsoft.com/office/drawing/2014/main" id="{411F81A2-875A-D92C-9E41-DFC4446883AC}"/>
              </a:ext>
            </a:extLst>
          </p:cNvPr>
          <p:cNvSpPr txBox="1">
            <a:spLocks noChangeArrowheads="1"/>
          </p:cNvSpPr>
          <p:nvPr/>
        </p:nvSpPr>
        <p:spPr bwMode="auto">
          <a:xfrm>
            <a:off x="7380288" y="2425700"/>
            <a:ext cx="1500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cs-CZ" altLang="cs-CZ" sz="1800">
                <a:solidFill>
                  <a:srgbClr val="00B050"/>
                </a:solidFill>
              </a:rPr>
              <a:t>dluh 100 %</a:t>
            </a:r>
          </a:p>
        </p:txBody>
      </p:sp>
      <p:sp>
        <p:nvSpPr>
          <p:cNvPr id="59402" name="Zástupný symbol pro zápatí 1">
            <a:extLst>
              <a:ext uri="{FF2B5EF4-FFF2-40B4-BE49-F238E27FC236}">
                <a16:creationId xmlns:a16="http://schemas.microsoft.com/office/drawing/2014/main" id="{E802DBC8-D2BF-97B3-CFFC-05D6B0952114}"/>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64523" name="Zástupný symbol pro číslo snímku 2">
            <a:extLst>
              <a:ext uri="{FF2B5EF4-FFF2-40B4-BE49-F238E27FC236}">
                <a16:creationId xmlns:a16="http://schemas.microsoft.com/office/drawing/2014/main" id="{C7DF5090-4E88-6FA4-6864-C3B8ECC1F6E0}"/>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58B40232-9428-9B4C-AFED-EAD455D576EF}" type="slidenum">
              <a:rPr lang="en-US" altLang="cs-CZ" sz="1200" smtClean="0">
                <a:solidFill>
                  <a:srgbClr val="898989"/>
                </a:solidFill>
                <a:latin typeface="Arial" panose="020B0604020202020204" pitchFamily="34" charset="0"/>
                <a:ea typeface="+mn-ea"/>
              </a:rPr>
              <a:pPr algn="l">
                <a:spcBef>
                  <a:spcPct val="0"/>
                </a:spcBef>
                <a:buClrTx/>
                <a:buFontTx/>
                <a:buNone/>
                <a:defRPr/>
              </a:pPr>
              <a:t>33</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38C80EB8-E1E9-769A-6C57-825271B865D3}"/>
              </a:ext>
            </a:extLst>
          </p:cNvPr>
          <p:cNvSpPr>
            <a:spLocks noGrp="1" noChangeArrowheads="1"/>
          </p:cNvSpPr>
          <p:nvPr>
            <p:ph type="title"/>
          </p:nvPr>
        </p:nvSpPr>
        <p:spPr/>
        <p:txBody>
          <a:bodyPr/>
          <a:lstStyle/>
          <a:p>
            <a:pPr eaLnBrk="1" hangingPunct="1"/>
            <a:r>
              <a:rPr lang="cs-CZ" altLang="cs-CZ"/>
              <a:t>Varianty valuačního procesu</a:t>
            </a:r>
            <a:endParaRPr lang="en-US" altLang="cs-CZ"/>
          </a:p>
        </p:txBody>
      </p:sp>
      <p:sp>
        <p:nvSpPr>
          <p:cNvPr id="61442" name="Zástupný symbol pro zápatí 1">
            <a:extLst>
              <a:ext uri="{FF2B5EF4-FFF2-40B4-BE49-F238E27FC236}">
                <a16:creationId xmlns:a16="http://schemas.microsoft.com/office/drawing/2014/main" id="{9969C656-93A1-0DA0-9984-AA59F86B45B7}"/>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37891" name="Zástupný symbol pro číslo snímku 2">
            <a:extLst>
              <a:ext uri="{FF2B5EF4-FFF2-40B4-BE49-F238E27FC236}">
                <a16:creationId xmlns:a16="http://schemas.microsoft.com/office/drawing/2014/main" id="{F77710BB-38A9-B573-459D-18972BB41868}"/>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4FF18CDA-7697-0443-8FD4-A8B9FC63EF2F}" type="slidenum">
              <a:rPr lang="en-US" altLang="cs-CZ" sz="1200" smtClean="0">
                <a:solidFill>
                  <a:srgbClr val="898989"/>
                </a:solidFill>
                <a:latin typeface="Arial" panose="020B0604020202020204" pitchFamily="34" charset="0"/>
                <a:ea typeface="+mn-ea"/>
              </a:rPr>
              <a:pPr algn="l">
                <a:spcBef>
                  <a:spcPct val="0"/>
                </a:spcBef>
                <a:buClrTx/>
                <a:buFontTx/>
                <a:buNone/>
                <a:defRPr/>
              </a:pPr>
              <a:t>34</a:t>
            </a:fld>
            <a:endParaRPr lang="en-US" altLang="cs-CZ" sz="1200">
              <a:solidFill>
                <a:srgbClr val="898989"/>
              </a:solidFill>
              <a:latin typeface="Arial" panose="020B0604020202020204" pitchFamily="34" charset="0"/>
              <a:ea typeface="+mn-ea"/>
            </a:endParaRPr>
          </a:p>
        </p:txBody>
      </p:sp>
      <p:sp>
        <p:nvSpPr>
          <p:cNvPr id="8" name="Obdélník 7">
            <a:extLst>
              <a:ext uri="{FF2B5EF4-FFF2-40B4-BE49-F238E27FC236}">
                <a16:creationId xmlns:a16="http://schemas.microsoft.com/office/drawing/2014/main" id="{10034481-FCDC-B3A7-5AB5-5BA749FB7802}"/>
              </a:ext>
            </a:extLst>
          </p:cNvPr>
          <p:cNvSpPr/>
          <p:nvPr/>
        </p:nvSpPr>
        <p:spPr>
          <a:xfrm>
            <a:off x="1187450" y="2133600"/>
            <a:ext cx="3168650" cy="1514475"/>
          </a:xfrm>
          <a:prstGeom prst="rect">
            <a:avLst/>
          </a:prstGeom>
          <a:solidFill>
            <a:srgbClr val="0670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dirty="0"/>
          </a:p>
        </p:txBody>
      </p:sp>
      <p:sp>
        <p:nvSpPr>
          <p:cNvPr id="61445" name="TextovéPole 2">
            <a:extLst>
              <a:ext uri="{FF2B5EF4-FFF2-40B4-BE49-F238E27FC236}">
                <a16:creationId xmlns:a16="http://schemas.microsoft.com/office/drawing/2014/main" id="{8D117D7A-A2D1-F77D-1941-8B4AFD6C6EA3}"/>
              </a:ext>
            </a:extLst>
          </p:cNvPr>
          <p:cNvSpPr txBox="1">
            <a:spLocks noChangeArrowheads="1"/>
          </p:cNvSpPr>
          <p:nvPr/>
        </p:nvSpPr>
        <p:spPr bwMode="auto">
          <a:xfrm>
            <a:off x="1692275" y="2690813"/>
            <a:ext cx="2325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cs-CZ" altLang="cs-CZ" sz="2000" b="1">
                <a:solidFill>
                  <a:schemeClr val="bg1"/>
                </a:solidFill>
              </a:rPr>
              <a:t>SPACE 2 VALUE</a:t>
            </a:r>
          </a:p>
        </p:txBody>
      </p:sp>
      <p:sp>
        <p:nvSpPr>
          <p:cNvPr id="10" name="Obdélník 9">
            <a:extLst>
              <a:ext uri="{FF2B5EF4-FFF2-40B4-BE49-F238E27FC236}">
                <a16:creationId xmlns:a16="http://schemas.microsoft.com/office/drawing/2014/main" id="{7EED976D-2AC2-D800-EE0E-BA4AB9A72E74}"/>
              </a:ext>
            </a:extLst>
          </p:cNvPr>
          <p:cNvSpPr/>
          <p:nvPr/>
        </p:nvSpPr>
        <p:spPr>
          <a:xfrm>
            <a:off x="4992688" y="2133600"/>
            <a:ext cx="3470275" cy="1514475"/>
          </a:xfrm>
          <a:prstGeom prst="rect">
            <a:avLst/>
          </a:prstGeom>
          <a:solidFill>
            <a:srgbClr val="407F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dirty="0"/>
          </a:p>
        </p:txBody>
      </p:sp>
      <p:sp>
        <p:nvSpPr>
          <p:cNvPr id="61447" name="TextovéPole 27">
            <a:extLst>
              <a:ext uri="{FF2B5EF4-FFF2-40B4-BE49-F238E27FC236}">
                <a16:creationId xmlns:a16="http://schemas.microsoft.com/office/drawing/2014/main" id="{DE48C8DC-6314-2981-373B-0890E98D029F}"/>
              </a:ext>
            </a:extLst>
          </p:cNvPr>
          <p:cNvSpPr txBox="1">
            <a:spLocks noChangeArrowheads="1"/>
          </p:cNvSpPr>
          <p:nvPr/>
        </p:nvSpPr>
        <p:spPr bwMode="auto">
          <a:xfrm>
            <a:off x="5630863" y="2690813"/>
            <a:ext cx="2325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cs-CZ" altLang="cs-CZ" sz="2000" b="1">
                <a:solidFill>
                  <a:schemeClr val="bg1"/>
                </a:solidFill>
              </a:rPr>
              <a:t>VALUE 2 SPACE</a:t>
            </a:r>
          </a:p>
        </p:txBody>
      </p:sp>
    </p:spTree>
  </p:cSld>
  <p:clrMapOvr>
    <a:masterClrMapping/>
  </p:clrMapOvr>
  <p:transition>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27026435-9D25-96BB-09D3-B91D8A412012}"/>
              </a:ext>
            </a:extLst>
          </p:cNvPr>
          <p:cNvSpPr>
            <a:spLocks noGrp="1" noChangeArrowheads="1"/>
          </p:cNvSpPr>
          <p:nvPr>
            <p:ph type="title"/>
          </p:nvPr>
        </p:nvSpPr>
        <p:spPr>
          <a:xfrm>
            <a:off x="468313" y="781050"/>
            <a:ext cx="8218487" cy="333375"/>
          </a:xfrm>
        </p:spPr>
        <p:txBody>
          <a:bodyPr/>
          <a:lstStyle/>
          <a:p>
            <a:pPr eaLnBrk="1" hangingPunct="1"/>
            <a:br>
              <a:rPr lang="cs-CZ" altLang="cs-CZ" sz="4000"/>
            </a:br>
            <a:r>
              <a:rPr lang="cs-CZ" altLang="cs-CZ" sz="3600"/>
              <a:t>Varianty valuačního procesu 1/2</a:t>
            </a:r>
            <a:br>
              <a:rPr lang="cs-CZ" altLang="cs-CZ" sz="3600"/>
            </a:br>
            <a:r>
              <a:rPr lang="cs-CZ" altLang="cs-CZ" sz="3600"/>
              <a:t>Stanovení hodnoty definovaného prostoru</a:t>
            </a:r>
            <a:endParaRPr lang="en-US" altLang="cs-CZ" sz="3600"/>
          </a:p>
        </p:txBody>
      </p:sp>
      <p:sp>
        <p:nvSpPr>
          <p:cNvPr id="62466" name="Rectangle 3">
            <a:extLst>
              <a:ext uri="{FF2B5EF4-FFF2-40B4-BE49-F238E27FC236}">
                <a16:creationId xmlns:a16="http://schemas.microsoft.com/office/drawing/2014/main" id="{EB1DBC79-02FF-EFF6-05B4-BD94829CE0B0}"/>
              </a:ext>
            </a:extLst>
          </p:cNvPr>
          <p:cNvSpPr>
            <a:spLocks noGrp="1" noChangeArrowheads="1"/>
          </p:cNvSpPr>
          <p:nvPr>
            <p:ph sz="half" idx="1"/>
          </p:nvPr>
        </p:nvSpPr>
        <p:spPr>
          <a:xfrm>
            <a:off x="468313" y="2133600"/>
            <a:ext cx="4103687" cy="4079875"/>
          </a:xfrm>
        </p:spPr>
        <p:txBody>
          <a:bodyPr/>
          <a:lstStyle/>
          <a:p>
            <a:r>
              <a:rPr lang="cs-CZ" altLang="cs-CZ" sz="1600"/>
              <a:t>Výpočet hodnoty na základě předem definovaných funkčních ploch a verifikovaných ekonomických, provozních a časových předpokladů</a:t>
            </a:r>
          </a:p>
          <a:p>
            <a:r>
              <a:rPr lang="cs-CZ" altLang="cs-CZ" sz="1600"/>
              <a:t>Využití metody výnosů a nákladů, spolu s dalšími ekonomickými parametry, v různé míře detailu</a:t>
            </a:r>
          </a:p>
          <a:p>
            <a:r>
              <a:rPr lang="cs-CZ" altLang="cs-CZ" sz="1600">
                <a:latin typeface="Muller"/>
              </a:rPr>
              <a:t>Výstupem hodnoty odvozené od srovnávací metody a výnosové metody (a jejich kombinace) - GDV, CAPEX, OPEX, Residual Value, Profit etc. </a:t>
            </a:r>
            <a:endParaRPr lang="cs-CZ" altLang="cs-CZ" sz="1600"/>
          </a:p>
          <a:p>
            <a:r>
              <a:rPr lang="cs-CZ" altLang="cs-CZ" sz="1600">
                <a:latin typeface="Muller"/>
              </a:rPr>
              <a:t>Míra detailu ekonomických dat je odvozená od nejmenší zadané prostorové jednotky</a:t>
            </a:r>
          </a:p>
          <a:p>
            <a:r>
              <a:rPr lang="cs-CZ" altLang="cs-CZ" sz="1600"/>
              <a:t>Při definování časového rámce je výstupem i modelace bodu zvratu</a:t>
            </a:r>
          </a:p>
          <a:p>
            <a:pPr eaLnBrk="1" hangingPunct="1"/>
            <a:endParaRPr lang="cs-CZ" altLang="cs-CZ"/>
          </a:p>
        </p:txBody>
      </p:sp>
      <p:sp>
        <p:nvSpPr>
          <p:cNvPr id="7" name="Obdélník 6">
            <a:extLst>
              <a:ext uri="{FF2B5EF4-FFF2-40B4-BE49-F238E27FC236}">
                <a16:creationId xmlns:a16="http://schemas.microsoft.com/office/drawing/2014/main" id="{A896A0E3-F77D-C318-44F1-FB475E093540}"/>
              </a:ext>
            </a:extLst>
          </p:cNvPr>
          <p:cNvSpPr/>
          <p:nvPr/>
        </p:nvSpPr>
        <p:spPr>
          <a:xfrm>
            <a:off x="5167313" y="2133600"/>
            <a:ext cx="3227387" cy="4079875"/>
          </a:xfrm>
          <a:prstGeom prst="rect">
            <a:avLst/>
          </a:prstGeom>
          <a:solidFill>
            <a:srgbClr val="0670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dirty="0"/>
          </a:p>
        </p:txBody>
      </p:sp>
      <p:grpSp>
        <p:nvGrpSpPr>
          <p:cNvPr id="62468" name="Skupina 7">
            <a:extLst>
              <a:ext uri="{FF2B5EF4-FFF2-40B4-BE49-F238E27FC236}">
                <a16:creationId xmlns:a16="http://schemas.microsoft.com/office/drawing/2014/main" id="{A923097B-FA21-744C-B1AB-0AB5D27026C8}"/>
              </a:ext>
            </a:extLst>
          </p:cNvPr>
          <p:cNvGrpSpPr>
            <a:grpSpLocks/>
          </p:cNvGrpSpPr>
          <p:nvPr/>
        </p:nvGrpSpPr>
        <p:grpSpPr bwMode="auto">
          <a:xfrm>
            <a:off x="5167313" y="3335338"/>
            <a:ext cx="3227387" cy="2105025"/>
            <a:chOff x="7757500" y="78182"/>
            <a:chExt cx="4117489" cy="3888715"/>
          </a:xfrm>
        </p:grpSpPr>
        <p:pic>
          <p:nvPicPr>
            <p:cNvPr id="62472" name="Grafický objekt 8" descr="Město se souvislou výplní">
              <a:extLst>
                <a:ext uri="{FF2B5EF4-FFF2-40B4-BE49-F238E27FC236}">
                  <a16:creationId xmlns:a16="http://schemas.microsoft.com/office/drawing/2014/main" id="{F83A99EB-3026-BDB7-7C93-D78F4F7B5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601" y="78182"/>
              <a:ext cx="1215196" cy="121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3" name="Skupina 9">
              <a:extLst>
                <a:ext uri="{FF2B5EF4-FFF2-40B4-BE49-F238E27FC236}">
                  <a16:creationId xmlns:a16="http://schemas.microsoft.com/office/drawing/2014/main" id="{4EAAF623-2959-18D9-EFE4-AE28F09DDFB0}"/>
                </a:ext>
              </a:extLst>
            </p:cNvPr>
            <p:cNvGrpSpPr>
              <a:grpSpLocks/>
            </p:cNvGrpSpPr>
            <p:nvPr/>
          </p:nvGrpSpPr>
          <p:grpSpPr bwMode="auto">
            <a:xfrm>
              <a:off x="7815583" y="1472675"/>
              <a:ext cx="1100968" cy="1018629"/>
              <a:chOff x="10339467" y="391674"/>
              <a:chExt cx="1502782" cy="1390392"/>
            </a:xfrm>
          </p:grpSpPr>
          <p:pic>
            <p:nvPicPr>
              <p:cNvPr id="62480" name="Grafický objekt 16" descr="Domov se souvislou výplní">
                <a:extLst>
                  <a:ext uri="{FF2B5EF4-FFF2-40B4-BE49-F238E27FC236}">
                    <a16:creationId xmlns:a16="http://schemas.microsoft.com/office/drawing/2014/main" id="{39D26A4A-123C-C718-A864-2FE7C9A1B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355" y="393661"/>
                <a:ext cx="431262" cy="43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Grafický objekt 17" descr="Aktovka se souvislou výplní">
                <a:extLst>
                  <a:ext uri="{FF2B5EF4-FFF2-40B4-BE49-F238E27FC236}">
                    <a16:creationId xmlns:a16="http://schemas.microsoft.com/office/drawing/2014/main" id="{E74DC771-F992-4E87-1D5A-37393BBF3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355" y="874019"/>
                <a:ext cx="431262" cy="42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2" name="Grafický objekt 18" descr="Nákupní košík se souvislou výplní">
                <a:extLst>
                  <a:ext uri="{FF2B5EF4-FFF2-40B4-BE49-F238E27FC236}">
                    <a16:creationId xmlns:a16="http://schemas.microsoft.com/office/drawing/2014/main" id="{8F449C78-EB40-6F91-E992-96243391FF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120" y="1350372"/>
                <a:ext cx="431262" cy="43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3" name="Grafický objekt 19" descr="Euro se souvislou výplní">
                <a:extLst>
                  <a:ext uri="{FF2B5EF4-FFF2-40B4-BE49-F238E27FC236}">
                    <a16:creationId xmlns:a16="http://schemas.microsoft.com/office/drawing/2014/main" id="{092749F5-3BF4-0F46-20DD-8A444933DB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6155" y="465715"/>
                <a:ext cx="395324" cy="3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4" name="Grafický objekt 20" descr="Euro se souvislou výplní">
                <a:extLst>
                  <a:ext uri="{FF2B5EF4-FFF2-40B4-BE49-F238E27FC236}">
                    <a16:creationId xmlns:a16="http://schemas.microsoft.com/office/drawing/2014/main" id="{C1550237-9493-835B-BE13-8F14FA7BE9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6155" y="910044"/>
                <a:ext cx="395324" cy="39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Grafický objekt 21" descr="Euro se souvislou výplní">
                <a:extLst>
                  <a:ext uri="{FF2B5EF4-FFF2-40B4-BE49-F238E27FC236}">
                    <a16:creationId xmlns:a16="http://schemas.microsoft.com/office/drawing/2014/main" id="{94EED349-075B-1AC1-3C08-343AC12EC0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6155" y="1378394"/>
                <a:ext cx="395324" cy="3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Přímá spojnice 22">
                <a:extLst>
                  <a:ext uri="{FF2B5EF4-FFF2-40B4-BE49-F238E27FC236}">
                    <a16:creationId xmlns:a16="http://schemas.microsoft.com/office/drawing/2014/main" id="{173AE900-9F0F-ED49-252C-4F06F9202BCB}"/>
                  </a:ext>
                </a:extLst>
              </p:cNvPr>
              <p:cNvCxnSpPr>
                <a:cxnSpLocks/>
              </p:cNvCxnSpPr>
              <p:nvPr/>
            </p:nvCxnSpPr>
            <p:spPr>
              <a:xfrm>
                <a:off x="10865610" y="793959"/>
                <a:ext cx="57501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6060CD1F-91D0-9982-8141-879AB44CD661}"/>
                  </a:ext>
                </a:extLst>
              </p:cNvPr>
              <p:cNvCxnSpPr>
                <a:cxnSpLocks/>
              </p:cNvCxnSpPr>
              <p:nvPr/>
            </p:nvCxnSpPr>
            <p:spPr>
              <a:xfrm>
                <a:off x="10865610" y="1250299"/>
                <a:ext cx="57501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9DE4009B-657F-6F05-82F4-C6405EA2C626}"/>
                  </a:ext>
                </a:extLst>
              </p:cNvPr>
              <p:cNvCxnSpPr>
                <a:cxnSpLocks/>
              </p:cNvCxnSpPr>
              <p:nvPr/>
            </p:nvCxnSpPr>
            <p:spPr>
              <a:xfrm>
                <a:off x="10865610" y="1682621"/>
                <a:ext cx="57501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pic>
          <p:nvPicPr>
            <p:cNvPr id="62474" name="Obrázek 10">
              <a:extLst>
                <a:ext uri="{FF2B5EF4-FFF2-40B4-BE49-F238E27FC236}">
                  <a16:creationId xmlns:a16="http://schemas.microsoft.com/office/drawing/2014/main" id="{101BB085-17DB-1431-F2EB-FDF1FC2D3D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3000" y="908914"/>
              <a:ext cx="1451989" cy="106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5" name="Skupina 11">
              <a:extLst>
                <a:ext uri="{FF2B5EF4-FFF2-40B4-BE49-F238E27FC236}">
                  <a16:creationId xmlns:a16="http://schemas.microsoft.com/office/drawing/2014/main" id="{72F22D6F-84A5-770A-DCD0-1ED40D435EDA}"/>
                </a:ext>
              </a:extLst>
            </p:cNvPr>
            <p:cNvGrpSpPr>
              <a:grpSpLocks/>
            </p:cNvGrpSpPr>
            <p:nvPr/>
          </p:nvGrpSpPr>
          <p:grpSpPr bwMode="auto">
            <a:xfrm>
              <a:off x="7757500" y="2819465"/>
              <a:ext cx="1147432" cy="1147432"/>
              <a:chOff x="8842053" y="2449413"/>
              <a:chExt cx="1632565" cy="1632565"/>
            </a:xfrm>
          </p:grpSpPr>
          <p:pic>
            <p:nvPicPr>
              <p:cNvPr id="62478" name="Grafický objekt 14" descr="Ganttův diagram se souvislou výplní">
                <a:extLst>
                  <a:ext uri="{FF2B5EF4-FFF2-40B4-BE49-F238E27FC236}">
                    <a16:creationId xmlns:a16="http://schemas.microsoft.com/office/drawing/2014/main" id="{4A12A381-E39C-B438-274C-6CAF3C09B6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2053" y="2450493"/>
                <a:ext cx="1633885" cy="163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Grafický objekt 15" descr="Hodiny se souvislou výplní">
                <a:extLst>
                  <a:ext uri="{FF2B5EF4-FFF2-40B4-BE49-F238E27FC236}">
                    <a16:creationId xmlns:a16="http://schemas.microsoft.com/office/drawing/2014/main" id="{1702F632-A660-FB6F-EBED-2E815B1280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3848" y="2467184"/>
                <a:ext cx="524457" cy="52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 name="Přímá spojnice se šipkou 42">
              <a:extLst>
                <a:ext uri="{FF2B5EF4-FFF2-40B4-BE49-F238E27FC236}">
                  <a16:creationId xmlns:a16="http://schemas.microsoft.com/office/drawing/2014/main" id="{3B324254-2789-FD66-D2C9-2CD7129ACB34}"/>
                </a:ext>
              </a:extLst>
            </p:cNvPr>
            <p:cNvCxnSpPr>
              <a:cxnSpLocks/>
            </p:cNvCxnSpPr>
            <p:nvPr/>
          </p:nvCxnSpPr>
          <p:spPr>
            <a:xfrm>
              <a:off x="9345356" y="1914031"/>
              <a:ext cx="806080" cy="0"/>
            </a:xfrm>
            <a:prstGeom prst="straightConnector1">
              <a:avLst/>
            </a:prstGeom>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62477" name="Grafický objekt 13" descr="Nabídka a poptávka se souvislou výplní">
              <a:extLst>
                <a:ext uri="{FF2B5EF4-FFF2-40B4-BE49-F238E27FC236}">
                  <a16:creationId xmlns:a16="http://schemas.microsoft.com/office/drawing/2014/main" id="{EE3167AD-7C45-094D-C604-2CC6FB37B0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03843" y="2195567"/>
              <a:ext cx="1290133" cy="129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9" name="TextovéPole 2">
            <a:extLst>
              <a:ext uri="{FF2B5EF4-FFF2-40B4-BE49-F238E27FC236}">
                <a16:creationId xmlns:a16="http://schemas.microsoft.com/office/drawing/2014/main" id="{2FD84F4A-7BFC-859E-94FC-9554C0355F0E}"/>
              </a:ext>
            </a:extLst>
          </p:cNvPr>
          <p:cNvSpPr txBox="1">
            <a:spLocks noChangeArrowheads="1"/>
          </p:cNvSpPr>
          <p:nvPr/>
        </p:nvSpPr>
        <p:spPr bwMode="auto">
          <a:xfrm>
            <a:off x="5648325" y="2576513"/>
            <a:ext cx="2325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cs-CZ" altLang="cs-CZ" sz="2000" b="1">
                <a:solidFill>
                  <a:schemeClr val="bg1"/>
                </a:solidFill>
              </a:rPr>
              <a:t>SPACE 2 VALUE</a:t>
            </a:r>
          </a:p>
        </p:txBody>
      </p:sp>
      <p:sp>
        <p:nvSpPr>
          <p:cNvPr id="62470" name="Zástupný symbol pro zápatí 1">
            <a:extLst>
              <a:ext uri="{FF2B5EF4-FFF2-40B4-BE49-F238E27FC236}">
                <a16:creationId xmlns:a16="http://schemas.microsoft.com/office/drawing/2014/main" id="{3CDE3E8D-D38B-7ED8-D2B8-5B309211051A}"/>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38919" name="Zástupný symbol pro číslo snímku 2">
            <a:extLst>
              <a:ext uri="{FF2B5EF4-FFF2-40B4-BE49-F238E27FC236}">
                <a16:creationId xmlns:a16="http://schemas.microsoft.com/office/drawing/2014/main" id="{F93A8E0D-C94C-496B-A3E2-772A11164CFE}"/>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F0C7E926-2F31-E149-8246-7335346A7C29}" type="slidenum">
              <a:rPr lang="en-US" altLang="cs-CZ" sz="1200" smtClean="0">
                <a:solidFill>
                  <a:srgbClr val="898989"/>
                </a:solidFill>
                <a:latin typeface="Arial" panose="020B0604020202020204" pitchFamily="34" charset="0"/>
                <a:ea typeface="+mn-ea"/>
              </a:rPr>
              <a:pPr algn="l">
                <a:spcBef>
                  <a:spcPct val="0"/>
                </a:spcBef>
                <a:buClrTx/>
                <a:buFontTx/>
                <a:buNone/>
                <a:defRPr/>
              </a:pPr>
              <a:t>35</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F342CF26-B7C7-92A2-CE91-C6188AB0AD7D}"/>
              </a:ext>
            </a:extLst>
          </p:cNvPr>
          <p:cNvSpPr>
            <a:spLocks noGrp="1" noChangeArrowheads="1"/>
          </p:cNvSpPr>
          <p:nvPr>
            <p:ph type="title"/>
          </p:nvPr>
        </p:nvSpPr>
        <p:spPr/>
        <p:txBody>
          <a:bodyPr/>
          <a:lstStyle/>
          <a:p>
            <a:pPr eaLnBrk="1" hangingPunct="1"/>
            <a:r>
              <a:rPr lang="cs-CZ" altLang="cs-CZ" sz="3200"/>
              <a:t>Varianty valuačního procesu 2/2</a:t>
            </a:r>
            <a:br>
              <a:rPr lang="en-US" altLang="cs-CZ" sz="3200"/>
            </a:br>
            <a:r>
              <a:rPr lang="en-US" altLang="cs-CZ" sz="3200"/>
              <a:t>Prostorové definování  dané hodnoty</a:t>
            </a:r>
          </a:p>
        </p:txBody>
      </p:sp>
      <p:sp>
        <p:nvSpPr>
          <p:cNvPr id="63490" name="Rectangle 3">
            <a:extLst>
              <a:ext uri="{FF2B5EF4-FFF2-40B4-BE49-F238E27FC236}">
                <a16:creationId xmlns:a16="http://schemas.microsoft.com/office/drawing/2014/main" id="{0D417C23-48A3-4773-6820-AF9E2B68344A}"/>
              </a:ext>
            </a:extLst>
          </p:cNvPr>
          <p:cNvSpPr>
            <a:spLocks noGrp="1" noChangeArrowheads="1"/>
          </p:cNvSpPr>
          <p:nvPr>
            <p:ph sz="half" idx="1"/>
          </p:nvPr>
        </p:nvSpPr>
        <p:spPr>
          <a:xfrm>
            <a:off x="468313" y="2133600"/>
            <a:ext cx="4103687" cy="3743325"/>
          </a:xfrm>
        </p:spPr>
        <p:txBody>
          <a:bodyPr/>
          <a:lstStyle/>
          <a:p>
            <a:r>
              <a:rPr lang="cs-CZ" altLang="cs-CZ" sz="1600"/>
              <a:t>Na základě stanovení cílové/residuální hodnoty, verifikovaných ekonomických předpokladů a definovaného funkčního mixu jsou vypočteny nutné kapacity k naplnění této hodnoty </a:t>
            </a:r>
          </a:p>
          <a:p>
            <a:r>
              <a:rPr lang="cs-CZ" altLang="cs-CZ" sz="1600"/>
              <a:t>Pomocí prostorových parametrů jsou tyto kapacity v rámci území distribuovány v ploše i výšce, lze připojit i parametr času</a:t>
            </a:r>
          </a:p>
          <a:p>
            <a:r>
              <a:rPr lang="cs-CZ" altLang="cs-CZ" sz="1600"/>
              <a:t>Valuační postupy „Space to value“ a „Value to space“ lze mezi sebou libovolně kombinovat</a:t>
            </a:r>
          </a:p>
          <a:p>
            <a:r>
              <a:rPr lang="cs-CZ" altLang="cs-CZ" sz="1600"/>
              <a:t>Výstupem je i schématický 3D model, který může tvořit zadání pro detailnější architektonické zpracování</a:t>
            </a:r>
          </a:p>
        </p:txBody>
      </p:sp>
      <p:grpSp>
        <p:nvGrpSpPr>
          <p:cNvPr id="63491" name="Skupina 7">
            <a:extLst>
              <a:ext uri="{FF2B5EF4-FFF2-40B4-BE49-F238E27FC236}">
                <a16:creationId xmlns:a16="http://schemas.microsoft.com/office/drawing/2014/main" id="{976066B8-23CD-A680-DA8A-662460DABC9D}"/>
              </a:ext>
            </a:extLst>
          </p:cNvPr>
          <p:cNvGrpSpPr>
            <a:grpSpLocks/>
          </p:cNvGrpSpPr>
          <p:nvPr/>
        </p:nvGrpSpPr>
        <p:grpSpPr bwMode="auto">
          <a:xfrm>
            <a:off x="5724525" y="2403475"/>
            <a:ext cx="2663825" cy="2105025"/>
            <a:chOff x="7757500" y="78182"/>
            <a:chExt cx="4117489" cy="3888715"/>
          </a:xfrm>
        </p:grpSpPr>
        <p:pic>
          <p:nvPicPr>
            <p:cNvPr id="63514" name="Grafický objekt 8" descr="Město se souvislou výplní">
              <a:extLst>
                <a:ext uri="{FF2B5EF4-FFF2-40B4-BE49-F238E27FC236}">
                  <a16:creationId xmlns:a16="http://schemas.microsoft.com/office/drawing/2014/main" id="{0D0F2D57-6EDA-2714-F68A-526199EB8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862" y="78182"/>
              <a:ext cx="1214634" cy="121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515" name="Skupina 9">
              <a:extLst>
                <a:ext uri="{FF2B5EF4-FFF2-40B4-BE49-F238E27FC236}">
                  <a16:creationId xmlns:a16="http://schemas.microsoft.com/office/drawing/2014/main" id="{52E03409-FB3C-40D5-BB4D-644ADE1BBCA8}"/>
                </a:ext>
              </a:extLst>
            </p:cNvPr>
            <p:cNvGrpSpPr>
              <a:grpSpLocks/>
            </p:cNvGrpSpPr>
            <p:nvPr/>
          </p:nvGrpSpPr>
          <p:grpSpPr bwMode="auto">
            <a:xfrm>
              <a:off x="7815583" y="1472675"/>
              <a:ext cx="1100968" cy="1018629"/>
              <a:chOff x="10339467" y="391674"/>
              <a:chExt cx="1502782" cy="1390392"/>
            </a:xfrm>
          </p:grpSpPr>
          <p:pic>
            <p:nvPicPr>
              <p:cNvPr id="63522" name="Grafický objekt 16" descr="Domov se souvislou výplní">
                <a:extLst>
                  <a:ext uri="{FF2B5EF4-FFF2-40B4-BE49-F238E27FC236}">
                    <a16:creationId xmlns:a16="http://schemas.microsoft.com/office/drawing/2014/main" id="{00B4AF86-3FB5-F3CC-5CBA-544F1C9AF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570" y="393661"/>
                <a:ext cx="432069" cy="43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3" name="Grafický objekt 17" descr="Aktovka se souvislou výplní">
                <a:extLst>
                  <a:ext uri="{FF2B5EF4-FFF2-40B4-BE49-F238E27FC236}">
                    <a16:creationId xmlns:a16="http://schemas.microsoft.com/office/drawing/2014/main" id="{9F430BB6-F9FE-5351-94BB-86E2D0A30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570" y="874019"/>
                <a:ext cx="432069" cy="4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4" name="Grafický objekt 18" descr="Nákupní košík se souvislou výplní">
                <a:extLst>
                  <a:ext uri="{FF2B5EF4-FFF2-40B4-BE49-F238E27FC236}">
                    <a16:creationId xmlns:a16="http://schemas.microsoft.com/office/drawing/2014/main" id="{642BFC40-42DE-C377-B841-7D65302679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921" y="1350375"/>
                <a:ext cx="432067" cy="43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5" name="Grafický objekt 19" descr="Euro se souvislou výplní">
                <a:extLst>
                  <a:ext uri="{FF2B5EF4-FFF2-40B4-BE49-F238E27FC236}">
                    <a16:creationId xmlns:a16="http://schemas.microsoft.com/office/drawing/2014/main" id="{063D9B5D-8D94-E247-7EE4-9FD6658F1E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60" y="465715"/>
                <a:ext cx="395225" cy="39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6" name="Grafický objekt 20" descr="Euro se souvislou výplní">
                <a:extLst>
                  <a:ext uri="{FF2B5EF4-FFF2-40B4-BE49-F238E27FC236}">
                    <a16:creationId xmlns:a16="http://schemas.microsoft.com/office/drawing/2014/main" id="{192979FF-EBFF-D498-AB4A-A2AFBD7716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60" y="910047"/>
                <a:ext cx="395225" cy="39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7" name="Grafický objekt 21" descr="Euro se souvislou výplní">
                <a:extLst>
                  <a:ext uri="{FF2B5EF4-FFF2-40B4-BE49-F238E27FC236}">
                    <a16:creationId xmlns:a16="http://schemas.microsoft.com/office/drawing/2014/main" id="{AB55E4A0-23CE-50EE-B032-ADCE371A08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60" y="1378394"/>
                <a:ext cx="395225" cy="39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Přímá spojnice 22">
                <a:extLst>
                  <a:ext uri="{FF2B5EF4-FFF2-40B4-BE49-F238E27FC236}">
                    <a16:creationId xmlns:a16="http://schemas.microsoft.com/office/drawing/2014/main" id="{F7FB370B-F45C-97F6-E3A1-5B62BC889F8E}"/>
                  </a:ext>
                </a:extLst>
              </p:cNvPr>
              <p:cNvCxnSpPr>
                <a:cxnSpLocks/>
              </p:cNvCxnSpPr>
              <p:nvPr/>
            </p:nvCxnSpPr>
            <p:spPr>
              <a:xfrm>
                <a:off x="10866421" y="793959"/>
                <a:ext cx="57274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8E64B4CB-985E-D1A2-0B39-4DF992349274}"/>
                  </a:ext>
                </a:extLst>
              </p:cNvPr>
              <p:cNvCxnSpPr>
                <a:cxnSpLocks/>
              </p:cNvCxnSpPr>
              <p:nvPr/>
            </p:nvCxnSpPr>
            <p:spPr>
              <a:xfrm>
                <a:off x="10866421" y="1250299"/>
                <a:ext cx="57274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23C5AA53-4B4C-E4F3-A937-D89048A1B0D1}"/>
                  </a:ext>
                </a:extLst>
              </p:cNvPr>
              <p:cNvCxnSpPr>
                <a:cxnSpLocks/>
              </p:cNvCxnSpPr>
              <p:nvPr/>
            </p:nvCxnSpPr>
            <p:spPr>
              <a:xfrm>
                <a:off x="10866421" y="1682621"/>
                <a:ext cx="57274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pic>
          <p:nvPicPr>
            <p:cNvPr id="63516" name="Obrázek 10">
              <a:extLst>
                <a:ext uri="{FF2B5EF4-FFF2-40B4-BE49-F238E27FC236}">
                  <a16:creationId xmlns:a16="http://schemas.microsoft.com/office/drawing/2014/main" id="{BCFE2303-2EE3-14DE-3092-8B85A8A0FC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3000" y="908914"/>
              <a:ext cx="1451989" cy="106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517" name="Skupina 11">
              <a:extLst>
                <a:ext uri="{FF2B5EF4-FFF2-40B4-BE49-F238E27FC236}">
                  <a16:creationId xmlns:a16="http://schemas.microsoft.com/office/drawing/2014/main" id="{AAAECA50-6A30-BC56-05E7-1038634B5597}"/>
                </a:ext>
              </a:extLst>
            </p:cNvPr>
            <p:cNvGrpSpPr>
              <a:grpSpLocks/>
            </p:cNvGrpSpPr>
            <p:nvPr/>
          </p:nvGrpSpPr>
          <p:grpSpPr bwMode="auto">
            <a:xfrm>
              <a:off x="7757500" y="2819465"/>
              <a:ext cx="1147432" cy="1147432"/>
              <a:chOff x="8842053" y="2449413"/>
              <a:chExt cx="1632565" cy="1632565"/>
            </a:xfrm>
          </p:grpSpPr>
          <p:pic>
            <p:nvPicPr>
              <p:cNvPr id="63520" name="Grafický objekt 14" descr="Ganttův diagram se souvislou výplní">
                <a:extLst>
                  <a:ext uri="{FF2B5EF4-FFF2-40B4-BE49-F238E27FC236}">
                    <a16:creationId xmlns:a16="http://schemas.microsoft.com/office/drawing/2014/main" id="{6B08DBF7-A280-68E7-84E2-92C216BC6D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2053" y="2450496"/>
                <a:ext cx="1633918" cy="163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1" name="Grafický objekt 15" descr="Hodiny se souvislou výplní">
                <a:extLst>
                  <a:ext uri="{FF2B5EF4-FFF2-40B4-BE49-F238E27FC236}">
                    <a16:creationId xmlns:a16="http://schemas.microsoft.com/office/drawing/2014/main" id="{B5DDB586-A208-C4EC-E0BA-8F860F6585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2928" y="2467186"/>
                <a:ext cx="523692" cy="52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 name="Přímá spojnice se šipkou 42">
              <a:extLst>
                <a:ext uri="{FF2B5EF4-FFF2-40B4-BE49-F238E27FC236}">
                  <a16:creationId xmlns:a16="http://schemas.microsoft.com/office/drawing/2014/main" id="{E2DD7E11-2532-DB6F-8A59-8286950A4C7B}"/>
                </a:ext>
              </a:extLst>
            </p:cNvPr>
            <p:cNvCxnSpPr>
              <a:cxnSpLocks/>
            </p:cNvCxnSpPr>
            <p:nvPr/>
          </p:nvCxnSpPr>
          <p:spPr>
            <a:xfrm>
              <a:off x="9345114" y="1914031"/>
              <a:ext cx="807302" cy="0"/>
            </a:xfrm>
            <a:prstGeom prst="straightConnector1">
              <a:avLst/>
            </a:prstGeom>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63519" name="Grafický objekt 13" descr="Nabídka a poptávka se souvislou výplní">
              <a:extLst>
                <a:ext uri="{FF2B5EF4-FFF2-40B4-BE49-F238E27FC236}">
                  <a16:creationId xmlns:a16="http://schemas.microsoft.com/office/drawing/2014/main" id="{F1E58776-3685-5080-1D73-99D5B87F7E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03311" y="2195567"/>
              <a:ext cx="1290703" cy="129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Obdélník 25">
            <a:extLst>
              <a:ext uri="{FF2B5EF4-FFF2-40B4-BE49-F238E27FC236}">
                <a16:creationId xmlns:a16="http://schemas.microsoft.com/office/drawing/2014/main" id="{7F27204D-5163-F31E-F6BC-0FE5E4E840DC}"/>
              </a:ext>
            </a:extLst>
          </p:cNvPr>
          <p:cNvSpPr/>
          <p:nvPr/>
        </p:nvSpPr>
        <p:spPr>
          <a:xfrm>
            <a:off x="4992688" y="2133600"/>
            <a:ext cx="3470275" cy="3743325"/>
          </a:xfrm>
          <a:prstGeom prst="rect">
            <a:avLst/>
          </a:prstGeom>
          <a:solidFill>
            <a:srgbClr val="407F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dirty="0"/>
          </a:p>
        </p:txBody>
      </p:sp>
      <p:sp>
        <p:nvSpPr>
          <p:cNvPr id="63493" name="TextovéPole 27">
            <a:extLst>
              <a:ext uri="{FF2B5EF4-FFF2-40B4-BE49-F238E27FC236}">
                <a16:creationId xmlns:a16="http://schemas.microsoft.com/office/drawing/2014/main" id="{9DAA524E-F515-1E82-5457-AFF5987805CD}"/>
              </a:ext>
            </a:extLst>
          </p:cNvPr>
          <p:cNvSpPr txBox="1">
            <a:spLocks noChangeArrowheads="1"/>
          </p:cNvSpPr>
          <p:nvPr/>
        </p:nvSpPr>
        <p:spPr bwMode="auto">
          <a:xfrm>
            <a:off x="5864225" y="2487613"/>
            <a:ext cx="2325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cs-CZ" altLang="cs-CZ" sz="2000" b="1">
                <a:solidFill>
                  <a:schemeClr val="bg1"/>
                </a:solidFill>
              </a:rPr>
              <a:t>VALUE 2 SPACE</a:t>
            </a:r>
          </a:p>
        </p:txBody>
      </p:sp>
      <p:pic>
        <p:nvPicPr>
          <p:cNvPr id="63494" name="Obrázek 28">
            <a:extLst>
              <a:ext uri="{FF2B5EF4-FFF2-40B4-BE49-F238E27FC236}">
                <a16:creationId xmlns:a16="http://schemas.microsoft.com/office/drawing/2014/main" id="{6B0925B3-47C6-5F84-D287-4DFDC9996D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0513" y="2935288"/>
            <a:ext cx="877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5" name="Skupina 29">
            <a:extLst>
              <a:ext uri="{FF2B5EF4-FFF2-40B4-BE49-F238E27FC236}">
                <a16:creationId xmlns:a16="http://schemas.microsoft.com/office/drawing/2014/main" id="{E750500F-73D0-3E9A-D1E4-9A5A21C19056}"/>
              </a:ext>
            </a:extLst>
          </p:cNvPr>
          <p:cNvGrpSpPr>
            <a:grpSpLocks/>
          </p:cNvGrpSpPr>
          <p:nvPr/>
        </p:nvGrpSpPr>
        <p:grpSpPr bwMode="auto">
          <a:xfrm>
            <a:off x="5302250" y="3598863"/>
            <a:ext cx="1222375" cy="1117600"/>
            <a:chOff x="10339467" y="391674"/>
            <a:chExt cx="1502782" cy="1390392"/>
          </a:xfrm>
        </p:grpSpPr>
        <p:pic>
          <p:nvPicPr>
            <p:cNvPr id="63505" name="Grafický objekt 30" descr="Domov se souvislou výplní">
              <a:extLst>
                <a:ext uri="{FF2B5EF4-FFF2-40B4-BE49-F238E27FC236}">
                  <a16:creationId xmlns:a16="http://schemas.microsoft.com/office/drawing/2014/main" id="{C1AF8EDF-6E73-0EB7-02E1-C5F0F32A9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9467" y="391674"/>
              <a:ext cx="431319" cy="43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6" name="Grafický objekt 31" descr="Aktovka se souvislou výplní">
              <a:extLst>
                <a:ext uri="{FF2B5EF4-FFF2-40B4-BE49-F238E27FC236}">
                  <a16:creationId xmlns:a16="http://schemas.microsoft.com/office/drawing/2014/main" id="{F7829E79-15B0-C426-B188-6A1BE0007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9467" y="871596"/>
              <a:ext cx="431319" cy="43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7" name="Grafický objekt 32" descr="Nákupní košík se souvislou výplní">
              <a:extLst>
                <a:ext uri="{FF2B5EF4-FFF2-40B4-BE49-F238E27FC236}">
                  <a16:creationId xmlns:a16="http://schemas.microsoft.com/office/drawing/2014/main" id="{20B2D2A4-6CD5-22E0-2858-A73A4974C8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370" y="1349543"/>
              <a:ext cx="431319" cy="43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8" name="Grafický objekt 33" descr="Euro se souvislou výplní">
              <a:extLst>
                <a:ext uri="{FF2B5EF4-FFF2-40B4-BE49-F238E27FC236}">
                  <a16:creationId xmlns:a16="http://schemas.microsoft.com/office/drawing/2014/main" id="{1E5CCADC-8D4A-401B-0963-17E3CDBB93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6062" y="464748"/>
              <a:ext cx="396187" cy="39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9" name="Grafický objekt 34" descr="Euro se souvislou výplní">
              <a:extLst>
                <a:ext uri="{FF2B5EF4-FFF2-40B4-BE49-F238E27FC236}">
                  <a16:creationId xmlns:a16="http://schemas.microsoft.com/office/drawing/2014/main" id="{F1486DA8-54E7-A971-AB67-F6EDB054B4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6062" y="907145"/>
              <a:ext cx="396187" cy="39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0" name="Grafický objekt 35" descr="Euro se souvislou výplní">
              <a:extLst>
                <a:ext uri="{FF2B5EF4-FFF2-40B4-BE49-F238E27FC236}">
                  <a16:creationId xmlns:a16="http://schemas.microsoft.com/office/drawing/2014/main" id="{1B0944C2-CD53-71B1-BD0E-29B4F822E4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6062" y="1379168"/>
              <a:ext cx="396187" cy="39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Přímá spojnice 36">
              <a:extLst>
                <a:ext uri="{FF2B5EF4-FFF2-40B4-BE49-F238E27FC236}">
                  <a16:creationId xmlns:a16="http://schemas.microsoft.com/office/drawing/2014/main" id="{66D7AE60-E9BF-ABE3-C5F2-871C2AFC30D1}"/>
                </a:ext>
              </a:extLst>
            </p:cNvPr>
            <p:cNvCxnSpPr>
              <a:cxnSpLocks/>
            </p:cNvCxnSpPr>
            <p:nvPr/>
          </p:nvCxnSpPr>
          <p:spPr>
            <a:xfrm>
              <a:off x="10864465" y="792596"/>
              <a:ext cx="575741"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54832387-26E9-A7ED-CF85-DE6939F10F8A}"/>
                </a:ext>
              </a:extLst>
            </p:cNvPr>
            <p:cNvCxnSpPr>
              <a:cxnSpLocks/>
            </p:cNvCxnSpPr>
            <p:nvPr/>
          </p:nvCxnSpPr>
          <p:spPr>
            <a:xfrm>
              <a:off x="10864465" y="1248819"/>
              <a:ext cx="575741"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5A1660F2-2C5E-2401-F833-B05E65582842}"/>
                </a:ext>
              </a:extLst>
            </p:cNvPr>
            <p:cNvCxnSpPr>
              <a:cxnSpLocks/>
            </p:cNvCxnSpPr>
            <p:nvPr/>
          </p:nvCxnSpPr>
          <p:spPr>
            <a:xfrm>
              <a:off x="10864465" y="1683317"/>
              <a:ext cx="575741"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63496" name="Skupina 39">
            <a:extLst>
              <a:ext uri="{FF2B5EF4-FFF2-40B4-BE49-F238E27FC236}">
                <a16:creationId xmlns:a16="http://schemas.microsoft.com/office/drawing/2014/main" id="{62AD2018-FD58-9C59-1DBB-8F20DCAB14EA}"/>
              </a:ext>
            </a:extLst>
          </p:cNvPr>
          <p:cNvGrpSpPr>
            <a:grpSpLocks/>
          </p:cNvGrpSpPr>
          <p:nvPr/>
        </p:nvGrpSpPr>
        <p:grpSpPr bwMode="auto">
          <a:xfrm>
            <a:off x="5283200" y="4724400"/>
            <a:ext cx="1098550" cy="1116013"/>
            <a:chOff x="7773662" y="1560871"/>
            <a:chExt cx="2620297" cy="2620297"/>
          </a:xfrm>
        </p:grpSpPr>
        <p:pic>
          <p:nvPicPr>
            <p:cNvPr id="63501" name="Grafický objekt 40" descr="Výsečový graf se souvislou výplní">
              <a:extLst>
                <a:ext uri="{FF2B5EF4-FFF2-40B4-BE49-F238E27FC236}">
                  <a16:creationId xmlns:a16="http://schemas.microsoft.com/office/drawing/2014/main" id="{A27EB56E-FBF9-3A64-3817-62E69155D7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3662" y="1560871"/>
              <a:ext cx="2620297" cy="262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2" name="Grafický objekt 41" descr="Domov se souvislou výplní">
              <a:extLst>
                <a:ext uri="{FF2B5EF4-FFF2-40B4-BE49-F238E27FC236}">
                  <a16:creationId xmlns:a16="http://schemas.microsoft.com/office/drawing/2014/main" id="{1C76D48D-832F-7A67-49CF-4E3C9CA327D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24263" y="2641790"/>
              <a:ext cx="753524" cy="74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3" name="Grafický objekt 42" descr="Aktovka se souvislou výplní">
              <a:extLst>
                <a:ext uri="{FF2B5EF4-FFF2-40B4-BE49-F238E27FC236}">
                  <a16:creationId xmlns:a16="http://schemas.microsoft.com/office/drawing/2014/main" id="{4E388DBD-626D-CF3D-510E-D5A3051ABF7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39061" y="2157240"/>
              <a:ext cx="564196" cy="55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4" name="Grafický objekt 43" descr="Nákupní košík se souvislou výplní">
              <a:extLst>
                <a:ext uri="{FF2B5EF4-FFF2-40B4-BE49-F238E27FC236}">
                  <a16:creationId xmlns:a16="http://schemas.microsoft.com/office/drawing/2014/main" id="{A61AE561-8D04-216A-6282-83855186528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02570" y="2917610"/>
              <a:ext cx="397587" cy="39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5" name="Přímá spojnice se šipkou 47">
            <a:extLst>
              <a:ext uri="{FF2B5EF4-FFF2-40B4-BE49-F238E27FC236}">
                <a16:creationId xmlns:a16="http://schemas.microsoft.com/office/drawing/2014/main" id="{94C5A643-4680-52FD-0D8D-691718046004}"/>
              </a:ext>
            </a:extLst>
          </p:cNvPr>
          <p:cNvCxnSpPr>
            <a:cxnSpLocks/>
          </p:cNvCxnSpPr>
          <p:nvPr/>
        </p:nvCxnSpPr>
        <p:spPr>
          <a:xfrm>
            <a:off x="6515100" y="5732463"/>
            <a:ext cx="804863" cy="0"/>
          </a:xfrm>
          <a:prstGeom prst="straightConnector1">
            <a:avLst/>
          </a:prstGeom>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63498" name="Grafický objekt 45" descr="Město se souvislou výplní">
            <a:extLst>
              <a:ext uri="{FF2B5EF4-FFF2-40B4-BE49-F238E27FC236}">
                <a16:creationId xmlns:a16="http://schemas.microsoft.com/office/drawing/2014/main" id="{D4B8B562-1599-03B1-1838-559B814A7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050" y="3843338"/>
            <a:ext cx="1458913"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9" name="Zástupný symbol pro zápatí 1">
            <a:extLst>
              <a:ext uri="{FF2B5EF4-FFF2-40B4-BE49-F238E27FC236}">
                <a16:creationId xmlns:a16="http://schemas.microsoft.com/office/drawing/2014/main" id="{CE3F1EAB-C5F2-E7C0-2074-7427EAF68CE7}"/>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39948" name="Zástupný symbol pro číslo snímku 2">
            <a:extLst>
              <a:ext uri="{FF2B5EF4-FFF2-40B4-BE49-F238E27FC236}">
                <a16:creationId xmlns:a16="http://schemas.microsoft.com/office/drawing/2014/main" id="{431AA0DE-F700-4307-BC10-8FCEED4C5DB1}"/>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FEBFB9B1-DDE9-BB42-8210-1D9BBC39ABC9}" type="slidenum">
              <a:rPr lang="en-US" altLang="cs-CZ" sz="1200" smtClean="0">
                <a:solidFill>
                  <a:srgbClr val="898989"/>
                </a:solidFill>
                <a:latin typeface="Arial" panose="020B0604020202020204" pitchFamily="34" charset="0"/>
                <a:ea typeface="+mn-ea"/>
              </a:rPr>
              <a:pPr algn="l">
                <a:spcBef>
                  <a:spcPct val="0"/>
                </a:spcBef>
                <a:buClrTx/>
                <a:buFontTx/>
                <a:buNone/>
                <a:defRPr/>
              </a:pPr>
              <a:t>36</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23AA1F28-F62E-00E4-875A-D3F275BB043E}"/>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cs-CZ" altLang="cs-CZ" sz="3600" dirty="0"/>
              <a:t>Vliv nákladů na dlouhodobou udržitelnost nemovitosti, provoz a správu na hodnotu nemovitosti</a:t>
            </a:r>
            <a:endParaRPr lang="en-US" altLang="cs-CZ" sz="3600" dirty="0"/>
          </a:p>
        </p:txBody>
      </p:sp>
      <p:sp>
        <p:nvSpPr>
          <p:cNvPr id="64514" name="Rectangle 3">
            <a:extLst>
              <a:ext uri="{FF2B5EF4-FFF2-40B4-BE49-F238E27FC236}">
                <a16:creationId xmlns:a16="http://schemas.microsoft.com/office/drawing/2014/main" id="{03F3E1AC-473B-9A57-AF80-6719C962C7BF}"/>
              </a:ext>
            </a:extLst>
          </p:cNvPr>
          <p:cNvSpPr>
            <a:spLocks noGrp="1" noChangeArrowheads="1"/>
          </p:cNvSpPr>
          <p:nvPr>
            <p:ph sz="half" idx="1"/>
          </p:nvPr>
        </p:nvSpPr>
        <p:spPr>
          <a:xfrm>
            <a:off x="468313" y="2205038"/>
            <a:ext cx="4019550" cy="3886200"/>
          </a:xfrm>
        </p:spPr>
        <p:txBody>
          <a:bodyPr/>
          <a:lstStyle/>
          <a:p>
            <a:pPr eaLnBrk="1" hangingPunct="1">
              <a:lnSpc>
                <a:spcPct val="80000"/>
              </a:lnSpc>
            </a:pPr>
            <a:r>
              <a:rPr lang="cs-CZ" altLang="cs-CZ" sz="1600"/>
              <a:t>Dle současné tržní praxe se nájemníci vedle úhrady nákladů na služby podílejí i na nákladech na běžné opravy a údržbu. </a:t>
            </a:r>
          </a:p>
          <a:p>
            <a:pPr eaLnBrk="1" hangingPunct="1">
              <a:lnSpc>
                <a:spcPct val="80000"/>
              </a:lnSpc>
            </a:pPr>
            <a:endParaRPr lang="cs-CZ" altLang="cs-CZ" sz="1600"/>
          </a:p>
          <a:p>
            <a:pPr eaLnBrk="1" hangingPunct="1">
              <a:lnSpc>
                <a:spcPct val="80000"/>
              </a:lnSpc>
            </a:pPr>
            <a:r>
              <a:rPr lang="cs-CZ" altLang="cs-CZ" sz="1600"/>
              <a:t>V případě nových komerčních nemovitostí s dobře nastavenými parametry v nájemních smlouvách, bude náklad majitele minimální. </a:t>
            </a:r>
          </a:p>
          <a:p>
            <a:pPr eaLnBrk="1" hangingPunct="1">
              <a:lnSpc>
                <a:spcPct val="80000"/>
              </a:lnSpc>
            </a:pPr>
            <a:endParaRPr lang="cs-CZ" altLang="cs-CZ" sz="1600"/>
          </a:p>
          <a:p>
            <a:pPr eaLnBrk="1" hangingPunct="1">
              <a:lnSpc>
                <a:spcPct val="80000"/>
              </a:lnSpc>
            </a:pPr>
            <a:r>
              <a:rPr lang="cs-CZ" altLang="cs-CZ" sz="1600"/>
              <a:t>Náklady majitele se můžeme pokusit kvantifikovat, nebo přistoupíme k „paušálnímu“ snížení výše nájemného pro výpočet tržní hodnoty o cca 5% - max. 10%.</a:t>
            </a:r>
          </a:p>
          <a:p>
            <a:pPr eaLnBrk="1" hangingPunct="1">
              <a:lnSpc>
                <a:spcPct val="80000"/>
              </a:lnSpc>
            </a:pPr>
            <a:endParaRPr lang="cs-CZ" altLang="cs-CZ" sz="1600"/>
          </a:p>
          <a:p>
            <a:pPr eaLnBrk="1" hangingPunct="1">
              <a:lnSpc>
                <a:spcPct val="80000"/>
              </a:lnSpc>
              <a:buFont typeface="Wingdings" pitchFamily="2" charset="2"/>
              <a:buNone/>
            </a:pPr>
            <a:endParaRPr lang="en-US" altLang="cs-CZ" sz="1600"/>
          </a:p>
        </p:txBody>
      </p:sp>
      <p:sp>
        <p:nvSpPr>
          <p:cNvPr id="64515" name="Rectangle 4">
            <a:extLst>
              <a:ext uri="{FF2B5EF4-FFF2-40B4-BE49-F238E27FC236}">
                <a16:creationId xmlns:a16="http://schemas.microsoft.com/office/drawing/2014/main" id="{4FD5440D-16E6-A0FF-71FE-314D92F88D4A}"/>
              </a:ext>
            </a:extLst>
          </p:cNvPr>
          <p:cNvSpPr>
            <a:spLocks noGrp="1" noChangeArrowheads="1"/>
          </p:cNvSpPr>
          <p:nvPr>
            <p:ph sz="half" idx="2"/>
          </p:nvPr>
        </p:nvSpPr>
        <p:spPr>
          <a:xfrm>
            <a:off x="4643438" y="2133600"/>
            <a:ext cx="4019550" cy="3886200"/>
          </a:xfrm>
        </p:spPr>
        <p:txBody>
          <a:bodyPr/>
          <a:lstStyle/>
          <a:p>
            <a:pPr eaLnBrk="1" hangingPunct="1">
              <a:lnSpc>
                <a:spcPct val="80000"/>
              </a:lnSpc>
            </a:pPr>
            <a:r>
              <a:rPr lang="cs-CZ" altLang="cs-CZ" sz="1600"/>
              <a:t>V případě komplikovanějších nemovitostí, kde se vyskytují vysoké náklady majitele na provoz, opravy a údržbu, je nezbytné takovéto náklady pro ocenění dané nemovitosti určit a počítat s nimi při ocenění.</a:t>
            </a:r>
          </a:p>
          <a:p>
            <a:pPr eaLnBrk="1" hangingPunct="1">
              <a:lnSpc>
                <a:spcPct val="80000"/>
              </a:lnSpc>
            </a:pPr>
            <a:endParaRPr lang="cs-CZ" altLang="cs-CZ" sz="1600"/>
          </a:p>
          <a:p>
            <a:pPr eaLnBrk="1" hangingPunct="1">
              <a:lnSpc>
                <a:spcPct val="80000"/>
              </a:lnSpc>
            </a:pPr>
            <a:r>
              <a:rPr lang="cs-CZ" altLang="cs-CZ" sz="1600">
                <a:solidFill>
                  <a:srgbClr val="33CC33"/>
                </a:solidFill>
              </a:rPr>
              <a:t>Green Buildings</a:t>
            </a:r>
          </a:p>
          <a:p>
            <a:pPr eaLnBrk="1" hangingPunct="1">
              <a:lnSpc>
                <a:spcPct val="80000"/>
              </a:lnSpc>
              <a:buFont typeface="Wingdings" pitchFamily="2" charset="2"/>
              <a:buNone/>
            </a:pPr>
            <a:r>
              <a:rPr lang="cs-CZ" altLang="cs-CZ" sz="1600">
                <a:solidFill>
                  <a:srgbClr val="33CC33"/>
                </a:solidFill>
              </a:rPr>
              <a:t> </a:t>
            </a:r>
            <a:r>
              <a:rPr lang="cs-CZ" altLang="cs-CZ" sz="1600"/>
              <a:t>	Vliv dosažení určité úrovně certifikace</a:t>
            </a:r>
          </a:p>
          <a:p>
            <a:pPr eaLnBrk="1" hangingPunct="1">
              <a:lnSpc>
                <a:spcPct val="80000"/>
              </a:lnSpc>
              <a:buFont typeface="Wingdings" pitchFamily="2" charset="2"/>
              <a:buNone/>
            </a:pPr>
            <a:r>
              <a:rPr lang="cs-CZ" altLang="cs-CZ" sz="1600"/>
              <a:t>	-	Objektivní nutnost</a:t>
            </a:r>
          </a:p>
          <a:p>
            <a:pPr eaLnBrk="1" hangingPunct="1">
              <a:lnSpc>
                <a:spcPct val="80000"/>
              </a:lnSpc>
              <a:buFont typeface="Wingdings" pitchFamily="2" charset="2"/>
              <a:buNone/>
            </a:pPr>
            <a:r>
              <a:rPr lang="cs-CZ" altLang="cs-CZ" sz="1600"/>
              <a:t>	-	EU Regulace</a:t>
            </a:r>
          </a:p>
          <a:p>
            <a:pPr eaLnBrk="1" hangingPunct="1">
              <a:lnSpc>
                <a:spcPct val="80000"/>
              </a:lnSpc>
              <a:buFont typeface="Wingdings" pitchFamily="2" charset="2"/>
              <a:buNone/>
            </a:pPr>
            <a:r>
              <a:rPr lang="cs-CZ" altLang="cs-CZ" sz="1600"/>
              <a:t>	- 	Poptávka</a:t>
            </a:r>
          </a:p>
          <a:p>
            <a:pPr eaLnBrk="1" hangingPunct="1">
              <a:lnSpc>
                <a:spcPct val="80000"/>
              </a:lnSpc>
              <a:buFont typeface="Wingdings" pitchFamily="2" charset="2"/>
              <a:buNone/>
            </a:pPr>
            <a:r>
              <a:rPr lang="cs-CZ" altLang="cs-CZ" sz="1600"/>
              <a:t>	-	Financování</a:t>
            </a:r>
          </a:p>
          <a:p>
            <a:pPr eaLnBrk="1" hangingPunct="1">
              <a:lnSpc>
                <a:spcPct val="80000"/>
              </a:lnSpc>
              <a:buFont typeface="Wingdings" pitchFamily="2" charset="2"/>
              <a:buNone/>
            </a:pPr>
            <a:r>
              <a:rPr lang="cs-CZ" altLang="cs-CZ" sz="1600"/>
              <a:t>	-….</a:t>
            </a:r>
          </a:p>
          <a:p>
            <a:pPr eaLnBrk="1" hangingPunct="1">
              <a:lnSpc>
                <a:spcPct val="80000"/>
              </a:lnSpc>
              <a:buFont typeface="Wingdings" pitchFamily="2" charset="2"/>
              <a:buNone/>
            </a:pPr>
            <a:r>
              <a:rPr lang="cs-CZ" altLang="cs-CZ" sz="1600"/>
              <a:t>	</a:t>
            </a:r>
          </a:p>
          <a:p>
            <a:pPr eaLnBrk="1" hangingPunct="1">
              <a:lnSpc>
                <a:spcPct val="80000"/>
              </a:lnSpc>
            </a:pPr>
            <a:r>
              <a:rPr lang="cs-CZ" altLang="cs-CZ" sz="1600">
                <a:solidFill>
                  <a:srgbClr val="33CC33"/>
                </a:solidFill>
              </a:rPr>
              <a:t>ESG</a:t>
            </a:r>
          </a:p>
          <a:p>
            <a:pPr eaLnBrk="1" hangingPunct="1">
              <a:lnSpc>
                <a:spcPct val="80000"/>
              </a:lnSpc>
              <a:buFont typeface="Wingdings" pitchFamily="2" charset="2"/>
              <a:buNone/>
            </a:pPr>
            <a:endParaRPr lang="en-US" altLang="cs-CZ" sz="1600">
              <a:solidFill>
                <a:srgbClr val="33CC33"/>
              </a:solidFill>
            </a:endParaRPr>
          </a:p>
        </p:txBody>
      </p:sp>
      <p:sp>
        <p:nvSpPr>
          <p:cNvPr id="64516" name="Zástupný symbol pro zápatí 1">
            <a:extLst>
              <a:ext uri="{FF2B5EF4-FFF2-40B4-BE49-F238E27FC236}">
                <a16:creationId xmlns:a16="http://schemas.microsoft.com/office/drawing/2014/main" id="{14B47A24-7619-E0D1-48B8-6FAAEC3ED689}"/>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66565" name="Zástupný symbol pro číslo snímku 2">
            <a:extLst>
              <a:ext uri="{FF2B5EF4-FFF2-40B4-BE49-F238E27FC236}">
                <a16:creationId xmlns:a16="http://schemas.microsoft.com/office/drawing/2014/main" id="{28C7E7CE-F43B-4789-9DD7-6405A166EAC5}"/>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D5717803-3F06-6646-84FA-2B2F7CB16D3C}" type="slidenum">
              <a:rPr lang="en-US" altLang="cs-CZ" sz="1200" smtClean="0">
                <a:solidFill>
                  <a:srgbClr val="898989"/>
                </a:solidFill>
                <a:latin typeface="Arial" panose="020B0604020202020204" pitchFamily="34" charset="0"/>
                <a:ea typeface="+mn-ea"/>
              </a:rPr>
              <a:pPr algn="l">
                <a:spcBef>
                  <a:spcPct val="0"/>
                </a:spcBef>
                <a:buClrTx/>
                <a:buFontTx/>
                <a:buNone/>
                <a:defRPr/>
              </a:pPr>
              <a:t>37</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Obrázek 4">
            <a:extLst>
              <a:ext uri="{FF2B5EF4-FFF2-40B4-BE49-F238E27FC236}">
                <a16:creationId xmlns:a16="http://schemas.microsoft.com/office/drawing/2014/main" id="{91C65270-15A5-96CD-6B48-3E255FDCE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163" y="1196975"/>
            <a:ext cx="705167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2" name="Obrázek 11">
            <a:extLst>
              <a:ext uri="{FF2B5EF4-FFF2-40B4-BE49-F238E27FC236}">
                <a16:creationId xmlns:a16="http://schemas.microsoft.com/office/drawing/2014/main" id="{C26FEF66-5BA3-040A-A2D3-2F5ECDC62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1695450"/>
            <a:ext cx="16192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Obrázek 12">
            <a:extLst>
              <a:ext uri="{FF2B5EF4-FFF2-40B4-BE49-F238E27FC236}">
                <a16:creationId xmlns:a16="http://schemas.microsoft.com/office/drawing/2014/main" id="{87F405B1-7B59-82FB-AD5A-D4519AE10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425" y="3852863"/>
            <a:ext cx="1601788"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Obrázek 13">
            <a:extLst>
              <a:ext uri="{FF2B5EF4-FFF2-40B4-BE49-F238E27FC236}">
                <a16:creationId xmlns:a16="http://schemas.microsoft.com/office/drawing/2014/main" id="{2D7308AE-2BAE-D3C4-30D7-6F2E5C1B3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3149600"/>
            <a:ext cx="191293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Nadpis 1">
            <a:extLst>
              <a:ext uri="{FF2B5EF4-FFF2-40B4-BE49-F238E27FC236}">
                <a16:creationId xmlns:a16="http://schemas.microsoft.com/office/drawing/2014/main" id="{053A07AA-8B28-9968-B837-B2359834A57F}"/>
              </a:ext>
            </a:extLst>
          </p:cNvPr>
          <p:cNvSpPr>
            <a:spLocks noGrp="1" noChangeArrowheads="1"/>
          </p:cNvSpPr>
          <p:nvPr>
            <p:ph type="title"/>
          </p:nvPr>
        </p:nvSpPr>
        <p:spPr>
          <a:xfrm>
            <a:off x="323850" y="908050"/>
            <a:ext cx="8505825" cy="649288"/>
          </a:xfrm>
        </p:spPr>
        <p:txBody>
          <a:bodyPr/>
          <a:lstStyle/>
          <a:p>
            <a:r>
              <a:rPr lang="cs-CZ" altLang="cs-CZ" sz="3200"/>
              <a:t>Jak</a:t>
            </a:r>
            <a:r>
              <a:rPr lang="cs-CZ" altLang="cs-CZ"/>
              <a:t> </a:t>
            </a:r>
            <a:r>
              <a:rPr lang="cs-CZ" altLang="cs-CZ" sz="3200"/>
              <a:t>vyhodnotit proveditelnost developmentu?</a:t>
            </a:r>
          </a:p>
        </p:txBody>
      </p:sp>
      <p:sp>
        <p:nvSpPr>
          <p:cNvPr id="3" name="Zástupný obsah 2">
            <a:extLst>
              <a:ext uri="{FF2B5EF4-FFF2-40B4-BE49-F238E27FC236}">
                <a16:creationId xmlns:a16="http://schemas.microsoft.com/office/drawing/2014/main" id="{BCF5A64A-62FE-5D53-00A6-C4062FFC0F6F}"/>
              </a:ext>
            </a:extLst>
          </p:cNvPr>
          <p:cNvSpPr>
            <a:spLocks noGrp="1"/>
          </p:cNvSpPr>
          <p:nvPr>
            <p:ph sz="half" idx="1"/>
          </p:nvPr>
        </p:nvSpPr>
        <p:spPr>
          <a:xfrm>
            <a:off x="611188" y="1838325"/>
            <a:ext cx="8218487" cy="4518025"/>
          </a:xfrm>
        </p:spPr>
        <p:txBody>
          <a:bodyPr/>
          <a:lstStyle/>
          <a:p>
            <a:pPr>
              <a:defRPr/>
            </a:pPr>
            <a:r>
              <a:rPr lang="cs-CZ" sz="1800" b="1" dirty="0"/>
              <a:t>Profit on Gross </a:t>
            </a:r>
            <a:r>
              <a:rPr lang="cs-CZ" sz="1800" b="1" dirty="0" err="1"/>
              <a:t>Development</a:t>
            </a:r>
            <a:r>
              <a:rPr lang="cs-CZ" sz="1800" b="1" dirty="0"/>
              <a:t> </a:t>
            </a:r>
            <a:r>
              <a:rPr lang="cs-CZ" sz="1800" b="1" dirty="0" err="1"/>
              <a:t>Value</a:t>
            </a:r>
            <a:endParaRPr lang="cs-CZ" sz="1800" b="1" dirty="0"/>
          </a:p>
          <a:p>
            <a:pPr lvl="1">
              <a:defRPr/>
            </a:pPr>
            <a:r>
              <a:rPr lang="cs-CZ" sz="1600" dirty="0"/>
              <a:t>Profit on GDV </a:t>
            </a:r>
            <a:r>
              <a:rPr lang="cs-CZ" sz="1600" dirty="0" err="1"/>
              <a:t>is</a:t>
            </a:r>
            <a:r>
              <a:rPr lang="cs-CZ" sz="1600" dirty="0"/>
              <a:t> </a:t>
            </a:r>
            <a:r>
              <a:rPr lang="cs-CZ" sz="1600" dirty="0" err="1"/>
              <a:t>expressed</a:t>
            </a:r>
            <a:r>
              <a:rPr lang="cs-CZ" sz="1600" dirty="0"/>
              <a:t> as a % and </a:t>
            </a:r>
            <a:r>
              <a:rPr lang="cs-CZ" sz="1600" dirty="0" err="1"/>
              <a:t>basically</a:t>
            </a:r>
            <a:r>
              <a:rPr lang="cs-CZ" sz="1600" dirty="0"/>
              <a:t> </a:t>
            </a:r>
            <a:r>
              <a:rPr lang="cs-CZ" sz="1600" dirty="0" err="1"/>
              <a:t>takes</a:t>
            </a:r>
            <a:r>
              <a:rPr lang="cs-CZ" sz="1600" dirty="0"/>
              <a:t> </a:t>
            </a:r>
            <a:r>
              <a:rPr lang="cs-CZ" sz="1600" dirty="0" err="1"/>
              <a:t>your</a:t>
            </a:r>
            <a:r>
              <a:rPr lang="cs-CZ" sz="1600" dirty="0"/>
              <a:t> gross profit </a:t>
            </a:r>
            <a:r>
              <a:rPr lang="cs-CZ" sz="1600" dirty="0" err="1"/>
              <a:t>figure</a:t>
            </a:r>
            <a:r>
              <a:rPr lang="cs-CZ" sz="1600" dirty="0"/>
              <a:t> and </a:t>
            </a:r>
            <a:r>
              <a:rPr lang="cs-CZ" sz="1600" dirty="0" err="1"/>
              <a:t>divides</a:t>
            </a:r>
            <a:r>
              <a:rPr lang="cs-CZ" sz="1600" dirty="0"/>
              <a:t> </a:t>
            </a:r>
            <a:r>
              <a:rPr lang="cs-CZ" sz="1600" dirty="0" err="1"/>
              <a:t>it</a:t>
            </a:r>
            <a:r>
              <a:rPr lang="cs-CZ" sz="1600" dirty="0"/>
              <a:t> by </a:t>
            </a:r>
            <a:r>
              <a:rPr lang="cs-CZ" sz="1600" dirty="0" err="1"/>
              <a:t>your</a:t>
            </a:r>
            <a:r>
              <a:rPr lang="cs-CZ" sz="1600" dirty="0"/>
              <a:t> </a:t>
            </a:r>
            <a:r>
              <a:rPr lang="cs-CZ" sz="1600" dirty="0" err="1"/>
              <a:t>projects</a:t>
            </a:r>
            <a:r>
              <a:rPr lang="cs-CZ" sz="1600" dirty="0"/>
              <a:t> GDV. </a:t>
            </a:r>
            <a:r>
              <a:rPr lang="cs-CZ" sz="1600" dirty="0">
                <a:hlinkClick r:id="rId3"/>
              </a:rPr>
              <a:t>Your GDV is all the revenue you expect to receive</a:t>
            </a:r>
            <a:r>
              <a:rPr lang="cs-CZ" sz="1600" dirty="0"/>
              <a:t> on </a:t>
            </a:r>
            <a:r>
              <a:rPr lang="cs-CZ" sz="1600" dirty="0" err="1"/>
              <a:t>any</a:t>
            </a:r>
            <a:r>
              <a:rPr lang="cs-CZ" sz="1600" dirty="0"/>
              <a:t> </a:t>
            </a:r>
            <a:r>
              <a:rPr lang="cs-CZ" sz="1600" dirty="0" err="1"/>
              <a:t>given</a:t>
            </a:r>
            <a:r>
              <a:rPr lang="cs-CZ" sz="1600" dirty="0"/>
              <a:t> </a:t>
            </a:r>
            <a:r>
              <a:rPr lang="cs-CZ" sz="1600" dirty="0" err="1"/>
              <a:t>project</a:t>
            </a:r>
            <a:r>
              <a:rPr lang="cs-CZ" sz="1600" dirty="0"/>
              <a:t> </a:t>
            </a:r>
            <a:r>
              <a:rPr lang="cs-CZ" sz="1600" dirty="0" err="1"/>
              <a:t>before</a:t>
            </a:r>
            <a:r>
              <a:rPr lang="cs-CZ" sz="1600" dirty="0"/>
              <a:t> </a:t>
            </a:r>
            <a:r>
              <a:rPr lang="cs-CZ" sz="1600" dirty="0" err="1"/>
              <a:t>any</a:t>
            </a:r>
            <a:r>
              <a:rPr lang="cs-CZ" sz="1600" dirty="0"/>
              <a:t> </a:t>
            </a:r>
            <a:r>
              <a:rPr lang="cs-CZ" sz="1600" dirty="0" err="1"/>
              <a:t>costs</a:t>
            </a:r>
            <a:r>
              <a:rPr lang="cs-CZ" sz="1600" dirty="0"/>
              <a:t>.</a:t>
            </a:r>
          </a:p>
          <a:p>
            <a:pPr lvl="1">
              <a:defRPr/>
            </a:pPr>
            <a:endParaRPr lang="cs-CZ" sz="1000" dirty="0"/>
          </a:p>
          <a:p>
            <a:pPr>
              <a:defRPr/>
            </a:pPr>
            <a:r>
              <a:rPr lang="cs-CZ" sz="1800" b="1" dirty="0"/>
              <a:t>Profit on </a:t>
            </a:r>
            <a:r>
              <a:rPr lang="cs-CZ" sz="1800" b="1" dirty="0" err="1"/>
              <a:t>Cost</a:t>
            </a:r>
            <a:endParaRPr lang="cs-CZ" sz="1800" dirty="0"/>
          </a:p>
          <a:p>
            <a:pPr lvl="1">
              <a:defRPr/>
            </a:pPr>
            <a:r>
              <a:rPr lang="cs-CZ" sz="1600" dirty="0"/>
              <a:t>Profit on </a:t>
            </a:r>
            <a:r>
              <a:rPr lang="cs-CZ" sz="1600" dirty="0" err="1"/>
              <a:t>cost</a:t>
            </a:r>
            <a:r>
              <a:rPr lang="cs-CZ" sz="1600" dirty="0"/>
              <a:t> </a:t>
            </a:r>
            <a:r>
              <a:rPr lang="cs-CZ" sz="1600" dirty="0" err="1"/>
              <a:t>is</a:t>
            </a:r>
            <a:r>
              <a:rPr lang="cs-CZ" sz="1600" dirty="0"/>
              <a:t> </a:t>
            </a:r>
            <a:r>
              <a:rPr lang="cs-CZ" sz="1600" dirty="0" err="1"/>
              <a:t>expressed</a:t>
            </a:r>
            <a:r>
              <a:rPr lang="cs-CZ" sz="1600" dirty="0"/>
              <a:t> as a % </a:t>
            </a:r>
            <a:r>
              <a:rPr lang="cs-CZ" sz="1600" dirty="0" err="1"/>
              <a:t>figure</a:t>
            </a:r>
            <a:r>
              <a:rPr lang="cs-CZ" sz="1600" dirty="0"/>
              <a:t> and </a:t>
            </a:r>
            <a:r>
              <a:rPr lang="cs-CZ" sz="1600" dirty="0" err="1"/>
              <a:t>takes</a:t>
            </a:r>
            <a:r>
              <a:rPr lang="cs-CZ" sz="1600" dirty="0"/>
              <a:t> </a:t>
            </a:r>
            <a:r>
              <a:rPr lang="cs-CZ" sz="1600" dirty="0" err="1"/>
              <a:t>your</a:t>
            </a:r>
            <a:r>
              <a:rPr lang="cs-CZ" sz="1600" dirty="0"/>
              <a:t> gross profit </a:t>
            </a:r>
            <a:r>
              <a:rPr lang="cs-CZ" sz="1600" dirty="0" err="1"/>
              <a:t>figure</a:t>
            </a:r>
            <a:r>
              <a:rPr lang="cs-CZ" sz="1600" dirty="0"/>
              <a:t> and </a:t>
            </a:r>
            <a:r>
              <a:rPr lang="cs-CZ" sz="1600" dirty="0" err="1"/>
              <a:t>divides</a:t>
            </a:r>
            <a:r>
              <a:rPr lang="cs-CZ" sz="1600" dirty="0"/>
              <a:t> </a:t>
            </a:r>
            <a:r>
              <a:rPr lang="cs-CZ" sz="1600" dirty="0" err="1"/>
              <a:t>it</a:t>
            </a:r>
            <a:r>
              <a:rPr lang="cs-CZ" sz="1600" dirty="0"/>
              <a:t> by </a:t>
            </a:r>
            <a:r>
              <a:rPr lang="cs-CZ" sz="1600" dirty="0" err="1"/>
              <a:t>the</a:t>
            </a:r>
            <a:r>
              <a:rPr lang="cs-CZ" sz="1600" dirty="0"/>
              <a:t> </a:t>
            </a:r>
            <a:r>
              <a:rPr lang="cs-CZ" sz="1600" dirty="0" err="1"/>
              <a:t>total</a:t>
            </a:r>
            <a:r>
              <a:rPr lang="cs-CZ" sz="1600" dirty="0"/>
              <a:t> </a:t>
            </a:r>
            <a:r>
              <a:rPr lang="cs-CZ" sz="1600" dirty="0" err="1"/>
              <a:t>development</a:t>
            </a:r>
            <a:r>
              <a:rPr lang="cs-CZ" sz="1600" dirty="0"/>
              <a:t> </a:t>
            </a:r>
            <a:r>
              <a:rPr lang="cs-CZ" sz="1600" dirty="0" err="1"/>
              <a:t>costs</a:t>
            </a:r>
            <a:r>
              <a:rPr lang="cs-CZ" sz="1600" dirty="0"/>
              <a:t>. </a:t>
            </a:r>
            <a:r>
              <a:rPr lang="cs-CZ" sz="1600" dirty="0" err="1"/>
              <a:t>The</a:t>
            </a:r>
            <a:r>
              <a:rPr lang="cs-CZ" sz="1600" dirty="0"/>
              <a:t> </a:t>
            </a:r>
            <a:r>
              <a:rPr lang="cs-CZ" sz="1600" dirty="0" err="1"/>
              <a:t>same</a:t>
            </a:r>
            <a:r>
              <a:rPr lang="cs-CZ" sz="1600" dirty="0"/>
              <a:t> </a:t>
            </a:r>
            <a:r>
              <a:rPr lang="cs-CZ" sz="1600" dirty="0" err="1"/>
              <a:t>calculation</a:t>
            </a:r>
            <a:r>
              <a:rPr lang="cs-CZ" sz="1600" dirty="0"/>
              <a:t> as </a:t>
            </a:r>
            <a:r>
              <a:rPr lang="cs-CZ" sz="1600" dirty="0" err="1"/>
              <a:t>above</a:t>
            </a:r>
            <a:r>
              <a:rPr lang="cs-CZ" sz="1600" dirty="0"/>
              <a:t> but swap GDV </a:t>
            </a:r>
            <a:r>
              <a:rPr lang="cs-CZ" sz="1600" dirty="0" err="1"/>
              <a:t>with</a:t>
            </a:r>
            <a:r>
              <a:rPr lang="cs-CZ" sz="1600" dirty="0"/>
              <a:t> </a:t>
            </a:r>
            <a:r>
              <a:rPr lang="cs-CZ" sz="1600" dirty="0" err="1"/>
              <a:t>the</a:t>
            </a:r>
            <a:r>
              <a:rPr lang="cs-CZ" sz="1600" dirty="0"/>
              <a:t> </a:t>
            </a:r>
            <a:r>
              <a:rPr lang="cs-CZ" sz="1600" dirty="0" err="1"/>
              <a:t>total</a:t>
            </a:r>
            <a:r>
              <a:rPr lang="cs-CZ" sz="1600" dirty="0"/>
              <a:t> </a:t>
            </a:r>
            <a:r>
              <a:rPr lang="cs-CZ" sz="1600" dirty="0" err="1"/>
              <a:t>development</a:t>
            </a:r>
            <a:r>
              <a:rPr lang="cs-CZ" sz="1600" dirty="0"/>
              <a:t> </a:t>
            </a:r>
            <a:r>
              <a:rPr lang="cs-CZ" sz="1600" dirty="0" err="1"/>
              <a:t>costs</a:t>
            </a:r>
            <a:r>
              <a:rPr lang="cs-CZ" sz="1600" dirty="0"/>
              <a:t>.</a:t>
            </a:r>
          </a:p>
          <a:p>
            <a:pPr lvl="1">
              <a:defRPr/>
            </a:pPr>
            <a:endParaRPr lang="cs-CZ" sz="1000" dirty="0"/>
          </a:p>
          <a:p>
            <a:pPr>
              <a:defRPr/>
            </a:pPr>
            <a:r>
              <a:rPr lang="cs-CZ" sz="1800" b="1" dirty="0" err="1"/>
              <a:t>Internal</a:t>
            </a:r>
            <a:r>
              <a:rPr lang="cs-CZ" sz="1800" b="1" dirty="0"/>
              <a:t> </a:t>
            </a:r>
            <a:r>
              <a:rPr lang="cs-CZ" sz="1800" b="1" dirty="0" err="1"/>
              <a:t>Rate</a:t>
            </a:r>
            <a:r>
              <a:rPr lang="cs-CZ" sz="1800" b="1" dirty="0"/>
              <a:t> </a:t>
            </a:r>
            <a:r>
              <a:rPr lang="cs-CZ" sz="1800" b="1" dirty="0" err="1"/>
              <a:t>of</a:t>
            </a:r>
            <a:r>
              <a:rPr lang="cs-CZ" sz="1800" b="1" dirty="0"/>
              <a:t> Return</a:t>
            </a:r>
          </a:p>
          <a:p>
            <a:pPr lvl="1">
              <a:defRPr/>
            </a:pPr>
            <a:r>
              <a:rPr lang="cs-CZ" sz="1600" dirty="0"/>
              <a:t>A </a:t>
            </a:r>
            <a:r>
              <a:rPr lang="cs-CZ" sz="1600" dirty="0" err="1"/>
              <a:t>development</a:t>
            </a:r>
            <a:r>
              <a:rPr lang="cs-CZ" sz="1600" dirty="0"/>
              <a:t> </a:t>
            </a:r>
            <a:r>
              <a:rPr lang="cs-CZ" sz="1600" dirty="0" err="1"/>
              <a:t>project’s</a:t>
            </a:r>
            <a:r>
              <a:rPr lang="cs-CZ" sz="1600" dirty="0"/>
              <a:t> IRR </a:t>
            </a:r>
            <a:r>
              <a:rPr lang="cs-CZ" sz="1600" dirty="0" err="1"/>
              <a:t>is</a:t>
            </a:r>
            <a:r>
              <a:rPr lang="cs-CZ" sz="1600" dirty="0"/>
              <a:t> </a:t>
            </a:r>
            <a:r>
              <a:rPr lang="cs-CZ" sz="1600" dirty="0" err="1"/>
              <a:t>the</a:t>
            </a:r>
            <a:r>
              <a:rPr lang="cs-CZ" sz="1600" dirty="0"/>
              <a:t> </a:t>
            </a:r>
            <a:r>
              <a:rPr lang="cs-CZ" sz="1600" dirty="0" err="1"/>
              <a:t>value</a:t>
            </a:r>
            <a:r>
              <a:rPr lang="cs-CZ" sz="1600" dirty="0"/>
              <a:t> </a:t>
            </a:r>
            <a:r>
              <a:rPr lang="cs-CZ" sz="1600" dirty="0" err="1"/>
              <a:t>it</a:t>
            </a:r>
            <a:r>
              <a:rPr lang="cs-CZ" sz="1600" dirty="0"/>
              <a:t> </a:t>
            </a:r>
            <a:r>
              <a:rPr lang="cs-CZ" sz="1600" dirty="0" err="1"/>
              <a:t>generates</a:t>
            </a:r>
            <a:r>
              <a:rPr lang="cs-CZ" sz="1600" dirty="0"/>
              <a:t> </a:t>
            </a:r>
            <a:r>
              <a:rPr lang="cs-CZ" sz="1600" dirty="0" err="1"/>
              <a:t>during</a:t>
            </a:r>
            <a:r>
              <a:rPr lang="cs-CZ" sz="1600" dirty="0"/>
              <a:t> </a:t>
            </a:r>
            <a:r>
              <a:rPr lang="cs-CZ" sz="1600" dirty="0" err="1"/>
              <a:t>the</a:t>
            </a:r>
            <a:r>
              <a:rPr lang="cs-CZ" sz="1600" dirty="0"/>
              <a:t> </a:t>
            </a:r>
            <a:r>
              <a:rPr lang="cs-CZ" sz="1600" dirty="0" err="1"/>
              <a:t>time</a:t>
            </a:r>
            <a:r>
              <a:rPr lang="cs-CZ" sz="1600" dirty="0"/>
              <a:t> period in </a:t>
            </a:r>
            <a:r>
              <a:rPr lang="cs-CZ" sz="1600" dirty="0" err="1"/>
              <a:t>which</a:t>
            </a:r>
            <a:r>
              <a:rPr lang="cs-CZ" sz="1600" dirty="0"/>
              <a:t> </a:t>
            </a:r>
            <a:r>
              <a:rPr lang="cs-CZ" sz="1600" dirty="0" err="1"/>
              <a:t>your</a:t>
            </a:r>
            <a:r>
              <a:rPr lang="cs-CZ" sz="1600" dirty="0"/>
              <a:t> </a:t>
            </a:r>
            <a:r>
              <a:rPr lang="cs-CZ" sz="1600" dirty="0" err="1"/>
              <a:t>project</a:t>
            </a:r>
            <a:r>
              <a:rPr lang="cs-CZ" sz="1600" dirty="0"/>
              <a:t> </a:t>
            </a:r>
            <a:r>
              <a:rPr lang="cs-CZ" sz="1600" dirty="0" err="1"/>
              <a:t>runs</a:t>
            </a:r>
            <a:r>
              <a:rPr lang="cs-CZ" sz="1600" dirty="0"/>
              <a:t> </a:t>
            </a:r>
            <a:r>
              <a:rPr lang="cs-CZ" sz="1600" dirty="0" err="1"/>
              <a:t>or</a:t>
            </a:r>
            <a:r>
              <a:rPr lang="cs-CZ" sz="1600" dirty="0"/>
              <a:t> </a:t>
            </a:r>
            <a:r>
              <a:rPr lang="cs-CZ" sz="1600" dirty="0" err="1"/>
              <a:t>you</a:t>
            </a:r>
            <a:r>
              <a:rPr lang="cs-CZ" sz="1600" dirty="0"/>
              <a:t> </a:t>
            </a:r>
            <a:r>
              <a:rPr lang="cs-CZ" sz="1600" dirty="0" err="1"/>
              <a:t>own</a:t>
            </a:r>
            <a:r>
              <a:rPr lang="cs-CZ" sz="1600" dirty="0"/>
              <a:t> </a:t>
            </a:r>
            <a:r>
              <a:rPr lang="cs-CZ" sz="1600" dirty="0" err="1"/>
              <a:t>it</a:t>
            </a:r>
            <a:r>
              <a:rPr lang="cs-CZ" sz="1600" dirty="0"/>
              <a:t>.</a:t>
            </a:r>
          </a:p>
          <a:p>
            <a:pPr lvl="1">
              <a:defRPr/>
            </a:pPr>
            <a:r>
              <a:rPr lang="cs-CZ" sz="1600" dirty="0" err="1"/>
              <a:t>Basically</a:t>
            </a:r>
            <a:r>
              <a:rPr lang="cs-CZ" sz="1600" dirty="0"/>
              <a:t>, </a:t>
            </a:r>
            <a:r>
              <a:rPr lang="cs-CZ" sz="1600" dirty="0" err="1"/>
              <a:t>the</a:t>
            </a:r>
            <a:r>
              <a:rPr lang="cs-CZ" sz="1600" dirty="0"/>
              <a:t> </a:t>
            </a:r>
            <a:r>
              <a:rPr lang="cs-CZ" sz="1600" b="1" dirty="0"/>
              <a:t>IRR</a:t>
            </a:r>
            <a:r>
              <a:rPr lang="cs-CZ" sz="1600" dirty="0"/>
              <a:t> </a:t>
            </a:r>
            <a:r>
              <a:rPr lang="cs-CZ" sz="1600" u="sng" dirty="0" err="1"/>
              <a:t>is</a:t>
            </a:r>
            <a:r>
              <a:rPr lang="cs-CZ" sz="1600" u="sng" dirty="0"/>
              <a:t> </a:t>
            </a:r>
            <a:r>
              <a:rPr lang="cs-CZ" sz="1600" u="sng" dirty="0" err="1"/>
              <a:t>expressed</a:t>
            </a:r>
            <a:r>
              <a:rPr lang="cs-CZ" sz="1600" u="sng" dirty="0"/>
              <a:t> as a % and </a:t>
            </a:r>
            <a:r>
              <a:rPr lang="cs-CZ" sz="1600" u="sng" dirty="0" err="1"/>
              <a:t>it</a:t>
            </a:r>
            <a:r>
              <a:rPr lang="cs-CZ" sz="1600" u="sng" dirty="0"/>
              <a:t> </a:t>
            </a:r>
            <a:r>
              <a:rPr lang="cs-CZ" sz="1600" u="sng" dirty="0" err="1"/>
              <a:t>is</a:t>
            </a:r>
            <a:r>
              <a:rPr lang="cs-CZ" sz="1600" u="sng" dirty="0"/>
              <a:t> </a:t>
            </a:r>
            <a:r>
              <a:rPr lang="cs-CZ" sz="1600" u="sng" dirty="0" err="1"/>
              <a:t>the</a:t>
            </a:r>
            <a:r>
              <a:rPr lang="cs-CZ" sz="1600" u="sng" dirty="0"/>
              <a:t> % </a:t>
            </a:r>
            <a:r>
              <a:rPr lang="cs-CZ" sz="1600" u="sng" dirty="0" err="1"/>
              <a:t>of</a:t>
            </a:r>
            <a:r>
              <a:rPr lang="cs-CZ" sz="1600" u="sng" dirty="0"/>
              <a:t> </a:t>
            </a:r>
            <a:r>
              <a:rPr lang="cs-CZ" sz="1600" u="sng" dirty="0" err="1"/>
              <a:t>interest</a:t>
            </a:r>
            <a:r>
              <a:rPr lang="cs-CZ" sz="1600" u="sng" dirty="0"/>
              <a:t> </a:t>
            </a:r>
            <a:r>
              <a:rPr lang="cs-CZ" sz="1600" u="sng" dirty="0" err="1"/>
              <a:t>you</a:t>
            </a:r>
            <a:r>
              <a:rPr lang="cs-CZ" sz="1600" u="sng" dirty="0"/>
              <a:t> </a:t>
            </a:r>
            <a:r>
              <a:rPr lang="cs-CZ" sz="1600" u="sng" dirty="0" err="1"/>
              <a:t>earn</a:t>
            </a:r>
            <a:r>
              <a:rPr lang="cs-CZ" sz="1600" u="sng" dirty="0"/>
              <a:t> on </a:t>
            </a:r>
            <a:r>
              <a:rPr lang="cs-CZ" sz="1600" u="sng" dirty="0" err="1"/>
              <a:t>each</a:t>
            </a:r>
            <a:r>
              <a:rPr lang="cs-CZ" sz="1600" u="sng" dirty="0"/>
              <a:t> £ </a:t>
            </a:r>
            <a:r>
              <a:rPr lang="cs-CZ" sz="1600" u="sng" dirty="0" err="1"/>
              <a:t>pound</a:t>
            </a:r>
            <a:r>
              <a:rPr lang="cs-CZ" sz="1600" u="sng" dirty="0"/>
              <a:t> </a:t>
            </a:r>
            <a:r>
              <a:rPr lang="cs-CZ" sz="1600" u="sng" dirty="0" err="1"/>
              <a:t>you</a:t>
            </a:r>
            <a:r>
              <a:rPr lang="cs-CZ" sz="1600" u="sng" dirty="0"/>
              <a:t> </a:t>
            </a:r>
            <a:r>
              <a:rPr lang="cs-CZ" sz="1600" u="sng" dirty="0" err="1"/>
              <a:t>have</a:t>
            </a:r>
            <a:r>
              <a:rPr lang="cs-CZ" sz="1600" u="sng" dirty="0"/>
              <a:t> </a:t>
            </a:r>
            <a:r>
              <a:rPr lang="cs-CZ" sz="1600" u="sng" dirty="0" err="1"/>
              <a:t>invested</a:t>
            </a:r>
            <a:r>
              <a:rPr lang="cs-CZ" sz="1600" u="sng" dirty="0"/>
              <a:t> in a </a:t>
            </a:r>
            <a:r>
              <a:rPr lang="cs-CZ" sz="1600" u="sng" dirty="0" err="1"/>
              <a:t>development</a:t>
            </a:r>
            <a:r>
              <a:rPr lang="cs-CZ" sz="1600" u="sng" dirty="0"/>
              <a:t> </a:t>
            </a:r>
            <a:r>
              <a:rPr lang="cs-CZ" sz="1600" u="sng" dirty="0" err="1"/>
              <a:t>project</a:t>
            </a:r>
            <a:r>
              <a:rPr lang="cs-CZ" sz="1600" u="sng" dirty="0"/>
              <a:t> </a:t>
            </a:r>
            <a:r>
              <a:rPr lang="cs-CZ" sz="1600" u="sng" dirty="0" err="1"/>
              <a:t>over</a:t>
            </a:r>
            <a:r>
              <a:rPr lang="cs-CZ" sz="1600" u="sng" dirty="0"/>
              <a:t> </a:t>
            </a:r>
            <a:r>
              <a:rPr lang="cs-CZ" sz="1600" u="sng" dirty="0" err="1"/>
              <a:t>the</a:t>
            </a:r>
            <a:r>
              <a:rPr lang="cs-CZ" sz="1600" u="sng" dirty="0"/>
              <a:t> </a:t>
            </a:r>
            <a:r>
              <a:rPr lang="cs-CZ" sz="1600" u="sng" dirty="0" err="1"/>
              <a:t>entire</a:t>
            </a:r>
            <a:r>
              <a:rPr lang="cs-CZ" sz="1600" u="sng" dirty="0"/>
              <a:t> holding period.</a:t>
            </a:r>
          </a:p>
          <a:p>
            <a:pPr lvl="1">
              <a:defRPr/>
            </a:pPr>
            <a:r>
              <a:rPr lang="cs-CZ" sz="1600" b="1" u="sng" dirty="0"/>
              <a:t>„</a:t>
            </a:r>
            <a:r>
              <a:rPr lang="cs-CZ" sz="1600" b="1" u="sng" dirty="0" err="1"/>
              <a:t>Time</a:t>
            </a:r>
            <a:r>
              <a:rPr lang="cs-CZ" sz="1600" b="1" u="sng" dirty="0"/>
              <a:t> </a:t>
            </a:r>
            <a:r>
              <a:rPr lang="cs-CZ" sz="1600" b="1" u="sng" dirty="0" err="1"/>
              <a:t>is</a:t>
            </a:r>
            <a:r>
              <a:rPr lang="cs-CZ" sz="1600" b="1" u="sng" dirty="0"/>
              <a:t> </a:t>
            </a:r>
            <a:r>
              <a:rPr lang="cs-CZ" sz="1600" b="1" u="sng" dirty="0" err="1"/>
              <a:t>money</a:t>
            </a:r>
            <a:r>
              <a:rPr lang="cs-CZ" sz="1600" b="1" u="sng" dirty="0"/>
              <a:t>“</a:t>
            </a:r>
          </a:p>
          <a:p>
            <a:pPr>
              <a:defRPr/>
            </a:pPr>
            <a:endParaRPr lang="cs-CZ" dirty="0"/>
          </a:p>
          <a:p>
            <a:pPr>
              <a:defRPr/>
            </a:pPr>
            <a:endParaRPr lang="cs-CZ" dirty="0"/>
          </a:p>
          <a:p>
            <a:pPr>
              <a:defRPr/>
            </a:pPr>
            <a:endParaRPr lang="cs-CZ" dirty="0"/>
          </a:p>
          <a:p>
            <a:pPr marL="200025" lvl="1" indent="0">
              <a:buFont typeface="Arial" panose="020B0604020202020204" pitchFamily="34" charset="0"/>
              <a:buNone/>
              <a:defRPr/>
            </a:pPr>
            <a:endParaRPr lang="cs-CZ" dirty="0"/>
          </a:p>
          <a:p>
            <a:pPr marL="200025" lvl="1" indent="0">
              <a:buFont typeface="Arial" panose="020B0604020202020204" pitchFamily="34" charset="0"/>
              <a:buNone/>
              <a:defRPr/>
            </a:pPr>
            <a:endParaRPr lang="cs-CZ" dirty="0"/>
          </a:p>
        </p:txBody>
      </p:sp>
      <p:sp>
        <p:nvSpPr>
          <p:cNvPr id="5" name="Zástupný symbol pro číslo snímku 4">
            <a:extLst>
              <a:ext uri="{FF2B5EF4-FFF2-40B4-BE49-F238E27FC236}">
                <a16:creationId xmlns:a16="http://schemas.microsoft.com/office/drawing/2014/main" id="{563E185C-FC80-AE16-4842-6A1D530C1CE5}"/>
              </a:ext>
            </a:extLst>
          </p:cNvPr>
          <p:cNvSpPr>
            <a:spLocks noGrp="1"/>
          </p:cNvSpPr>
          <p:nvPr>
            <p:ph type="sldNum" sz="quarter" idx="11"/>
          </p:nvPr>
        </p:nvSpPr>
        <p:spPr>
          <a:xfrm>
            <a:off x="3124200" y="6356350"/>
            <a:ext cx="2895600" cy="365125"/>
          </a:xfrm>
        </p:spPr>
        <p:txBody>
          <a:bodyPr rtlCol="0"/>
          <a:lstStyle/>
          <a:p>
            <a:pPr algn="ctr">
              <a:defRPr/>
            </a:pPr>
            <a:fld id="{0158E773-A51B-5249-9E48-F307439FF915}" type="slidenum">
              <a:rPr lang="en-US" smtClean="0">
                <a:solidFill>
                  <a:schemeClr val="tx1">
                    <a:tint val="75000"/>
                  </a:schemeClr>
                </a:solidFill>
                <a:latin typeface="Arial" charset="0"/>
                <a:ea typeface="+mn-ea"/>
              </a:rPr>
              <a:pPr algn="ctr">
                <a:defRPr/>
              </a:pPr>
              <a:t>39</a:t>
            </a:fld>
            <a:endParaRPr lang="en-US" dirty="0">
              <a:solidFill>
                <a:schemeClr val="tx1">
                  <a:tint val="75000"/>
                </a:schemeClr>
              </a:solidFill>
              <a:latin typeface="Arial" charset="0"/>
              <a:ea typeface="+mn-ea"/>
            </a:endParaRPr>
          </a:p>
        </p:txBody>
      </p:sp>
      <p:sp>
        <p:nvSpPr>
          <p:cNvPr id="67588" name="Zástupný symbol pro zápatí 1">
            <a:extLst>
              <a:ext uri="{FF2B5EF4-FFF2-40B4-BE49-F238E27FC236}">
                <a16:creationId xmlns:a16="http://schemas.microsoft.com/office/drawing/2014/main" id="{ADC00517-55B3-5BA2-09CE-F54D32020569}"/>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Tree>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5DA2-637C-FD65-173E-FD76284EA6EB}"/>
              </a:ext>
            </a:extLst>
          </p:cNvPr>
          <p:cNvSpPr>
            <a:spLocks noGrp="1"/>
          </p:cNvSpPr>
          <p:nvPr>
            <p:ph type="title"/>
          </p:nvPr>
        </p:nvSpPr>
        <p:spPr/>
        <p:txBody>
          <a:bodyPr/>
          <a:lstStyle/>
          <a:p>
            <a:pPr>
              <a:defRPr/>
            </a:pPr>
            <a:r>
              <a:rPr lang="cs-CZ" dirty="0"/>
              <a:t>Ne dojmy ale informace a pojmy</a:t>
            </a:r>
            <a:endParaRPr lang="en-US" dirty="0"/>
          </a:p>
        </p:txBody>
      </p:sp>
      <p:pic>
        <p:nvPicPr>
          <p:cNvPr id="87043" name="Graphic 41" descr="Map compass">
            <a:extLst>
              <a:ext uri="{FF2B5EF4-FFF2-40B4-BE49-F238E27FC236}">
                <a16:creationId xmlns:a16="http://schemas.microsoft.com/office/drawing/2014/main" id="{C00BFF5A-77A8-8688-C6CC-E1BB2F44C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13" y="2655888"/>
            <a:ext cx="51593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1" name="TextovéPole 47">
            <a:extLst>
              <a:ext uri="{FF2B5EF4-FFF2-40B4-BE49-F238E27FC236}">
                <a16:creationId xmlns:a16="http://schemas.microsoft.com/office/drawing/2014/main" id="{57575AFE-1974-62EC-991D-824F1C474AB2}"/>
              </a:ext>
            </a:extLst>
          </p:cNvPr>
          <p:cNvSpPr txBox="1">
            <a:spLocks noChangeArrowheads="1"/>
          </p:cNvSpPr>
          <p:nvPr/>
        </p:nvSpPr>
        <p:spPr bwMode="auto">
          <a:xfrm>
            <a:off x="323850" y="3429000"/>
            <a:ext cx="8636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cs-CZ" altLang="cs-CZ" sz="1800"/>
          </a:p>
        </p:txBody>
      </p:sp>
      <p:sp>
        <p:nvSpPr>
          <p:cNvPr id="8" name="Zástupný symbol pro číslo snímku 7">
            <a:extLst>
              <a:ext uri="{FF2B5EF4-FFF2-40B4-BE49-F238E27FC236}">
                <a16:creationId xmlns:a16="http://schemas.microsoft.com/office/drawing/2014/main" id="{B46013E5-7C03-1E26-D25C-55AB6A772099}"/>
              </a:ext>
            </a:extLst>
          </p:cNvPr>
          <p:cNvSpPr>
            <a:spLocks noGrp="1"/>
          </p:cNvSpPr>
          <p:nvPr>
            <p:ph type="sldNum" sz="quarter" idx="47"/>
          </p:nvPr>
        </p:nvSpPr>
        <p:spPr/>
        <p:txBody>
          <a:bodyPr/>
          <a:lstStyle/>
          <a:p>
            <a:pPr>
              <a:defRPr/>
            </a:pPr>
            <a:fld id="{F3178493-8F6C-C64B-9C63-A983BFCC2640}" type="slidenum">
              <a:rPr lang="en-US" smtClean="0"/>
              <a:pPr>
                <a:defRPr/>
              </a:pPr>
              <a:t>4</a:t>
            </a:fld>
            <a:endParaRPr lang="en-US" dirty="0"/>
          </a:p>
        </p:txBody>
      </p:sp>
      <p:sp>
        <p:nvSpPr>
          <p:cNvPr id="3" name="Zástupný symbol pro zápatí 2">
            <a:extLst>
              <a:ext uri="{FF2B5EF4-FFF2-40B4-BE49-F238E27FC236}">
                <a16:creationId xmlns:a16="http://schemas.microsoft.com/office/drawing/2014/main" id="{337DA338-2DF3-7C11-1A8E-FE997B20BE3A}"/>
              </a:ext>
            </a:extLst>
          </p:cNvPr>
          <p:cNvSpPr>
            <a:spLocks noGrp="1"/>
          </p:cNvSpPr>
          <p:nvPr>
            <p:ph type="ftr" sz="quarter" idx="46"/>
          </p:nvPr>
        </p:nvSpPr>
        <p:spPr/>
        <p:txBody>
          <a:bodyPr/>
          <a:lstStyle/>
          <a:p>
            <a:pPr>
              <a:defRPr/>
            </a:pPr>
            <a:endParaRPr lang="en-US" dirty="0"/>
          </a:p>
        </p:txBody>
      </p:sp>
      <p:pic>
        <p:nvPicPr>
          <p:cNvPr id="14" name="Obrázek 13">
            <a:extLst>
              <a:ext uri="{FF2B5EF4-FFF2-40B4-BE49-F238E27FC236}">
                <a16:creationId xmlns:a16="http://schemas.microsoft.com/office/drawing/2014/main" id="{94839C9D-F341-6045-4659-1DAB3F68B9CC}"/>
              </a:ext>
            </a:extLst>
          </p:cNvPr>
          <p:cNvPicPr>
            <a:picLocks noChangeAspect="1"/>
          </p:cNvPicPr>
          <p:nvPr/>
        </p:nvPicPr>
        <p:blipFill>
          <a:blip r:embed="rId4"/>
          <a:stretch>
            <a:fillRect/>
          </a:stretch>
        </p:blipFill>
        <p:spPr>
          <a:xfrm>
            <a:off x="340827" y="2492896"/>
            <a:ext cx="4157045" cy="2935101"/>
          </a:xfrm>
          <a:prstGeom prst="rect">
            <a:avLst/>
          </a:prstGeom>
        </p:spPr>
      </p:pic>
      <p:sp>
        <p:nvSpPr>
          <p:cNvPr id="27" name="TextovéPole 26">
            <a:extLst>
              <a:ext uri="{FF2B5EF4-FFF2-40B4-BE49-F238E27FC236}">
                <a16:creationId xmlns:a16="http://schemas.microsoft.com/office/drawing/2014/main" id="{C0310FD6-B126-0ED9-52ED-E8757C860260}"/>
              </a:ext>
            </a:extLst>
          </p:cNvPr>
          <p:cNvSpPr txBox="1"/>
          <p:nvPr/>
        </p:nvSpPr>
        <p:spPr>
          <a:xfrm>
            <a:off x="4231173" y="1398823"/>
            <a:ext cx="3832225" cy="1938992"/>
          </a:xfrm>
          <a:prstGeom prst="rect">
            <a:avLst/>
          </a:prstGeom>
          <a:noFill/>
        </p:spPr>
        <p:txBody>
          <a:bodyPr wrap="square">
            <a:spAutoFit/>
          </a:bodyPr>
          <a:lstStyle/>
          <a:p>
            <a:pPr lvl="0"/>
            <a:r>
              <a:rPr lang="cs-CZ" sz="1200" b="1" kern="100" dirty="0">
                <a:effectLst/>
                <a:latin typeface="Calibri" panose="020F0502020204030204" pitchFamily="34" charset="0"/>
                <a:ea typeface="Calibri" panose="020F0502020204030204" pitchFamily="34" charset="0"/>
                <a:cs typeface="Times New Roman" panose="02020603050405020304" pitchFamily="18" charset="0"/>
              </a:rPr>
              <a:t>Prostorový rámec</a:t>
            </a:r>
            <a:endParaRPr lang="cs-CZ" sz="1200" b="1" kern="100" dirty="0">
              <a:latin typeface="Calibri" panose="020F0502020204030204" pitchFamily="34" charset="0"/>
              <a:ea typeface="Calibri" panose="020F0502020204030204" pitchFamily="34" charset="0"/>
              <a:cs typeface="Times New Roman" panose="02020603050405020304" pitchFamily="18" charset="0"/>
            </a:endParaRPr>
          </a:p>
          <a:p>
            <a:pPr lvl="0"/>
            <a:r>
              <a:rPr lang="cs-CZ" sz="1200" b="1" kern="100" dirty="0">
                <a:effectLst/>
                <a:latin typeface="Calibri" panose="020F0502020204030204" pitchFamily="34" charset="0"/>
                <a:ea typeface="Calibri" panose="020F0502020204030204" pitchFamily="34" charset="0"/>
                <a:cs typeface="Times New Roman" panose="02020603050405020304" pitchFamily="18" charset="0"/>
              </a:rPr>
              <a:t>HPP</a:t>
            </a:r>
            <a:r>
              <a:rPr lang="cs-CZ"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200" kern="100" dirty="0">
              <a:latin typeface="Calibri" panose="020F0502020204030204" pitchFamily="34" charset="0"/>
              <a:ea typeface="Calibri" panose="020F0502020204030204" pitchFamily="34" charset="0"/>
              <a:cs typeface="Times New Roman" panose="02020603050405020304" pitchFamily="18" charset="0"/>
            </a:endParaRPr>
          </a:p>
          <a:p>
            <a:pPr lvl="0"/>
            <a:r>
              <a:rPr lang="cs-CZ" sz="1200" kern="100" dirty="0">
                <a:effectLst/>
                <a:latin typeface="Calibri" panose="020F0502020204030204" pitchFamily="34" charset="0"/>
                <a:ea typeface="Calibri" panose="020F0502020204030204" pitchFamily="34" charset="0"/>
                <a:cs typeface="Times New Roman" panose="02020603050405020304" pitchFamily="18" charset="0"/>
              </a:rPr>
              <a:t>HPP 1NP =		158m2</a:t>
            </a:r>
          </a:p>
          <a:p>
            <a:pPr lvl="0"/>
            <a:r>
              <a:rPr lang="cs-CZ" sz="1200" kern="100" dirty="0">
                <a:effectLst/>
                <a:latin typeface="Calibri" panose="020F0502020204030204" pitchFamily="34" charset="0"/>
                <a:ea typeface="Calibri" panose="020F0502020204030204" pitchFamily="34" charset="0"/>
                <a:cs typeface="Times New Roman" panose="02020603050405020304" pitchFamily="18" charset="0"/>
              </a:rPr>
              <a:t>HPP 2NP = 		158m2</a:t>
            </a:r>
          </a:p>
          <a:p>
            <a:pPr lvl="0"/>
            <a:r>
              <a:rPr lang="cs-CZ" sz="1200" kern="100" dirty="0">
                <a:effectLst/>
                <a:latin typeface="Calibri" panose="020F0502020204030204" pitchFamily="34" charset="0"/>
                <a:ea typeface="Calibri" panose="020F0502020204030204" pitchFamily="34" charset="0"/>
                <a:cs typeface="Times New Roman" panose="02020603050405020304" pitchFamily="18" charset="0"/>
              </a:rPr>
              <a:t>přístavba </a:t>
            </a:r>
            <a:endParaRPr lang="cs-CZ" sz="1200" kern="100" dirty="0">
              <a:latin typeface="Calibri" panose="020F0502020204030204" pitchFamily="34" charset="0"/>
              <a:ea typeface="Calibri" panose="020F0502020204030204" pitchFamily="34" charset="0"/>
              <a:cs typeface="Times New Roman" panose="02020603050405020304" pitchFamily="18" charset="0"/>
            </a:endParaRPr>
          </a:p>
          <a:p>
            <a:pPr lvl="0"/>
            <a:r>
              <a:rPr lang="cs-CZ" sz="1200" kern="100" dirty="0">
                <a:effectLst/>
                <a:latin typeface="Calibri" panose="020F0502020204030204" pitchFamily="34" charset="0"/>
                <a:ea typeface="Calibri" panose="020F0502020204030204" pitchFamily="34" charset="0"/>
                <a:cs typeface="Times New Roman" panose="02020603050405020304" pitchFamily="18" charset="0"/>
              </a:rPr>
              <a:t>HPP 1NP =	 	  52m2</a:t>
            </a:r>
          </a:p>
          <a:p>
            <a:pPr lvl="0"/>
            <a:r>
              <a:rPr lang="cs-CZ" sz="1200" kern="100" dirty="0">
                <a:effectLst/>
                <a:latin typeface="Calibri" panose="020F0502020204030204" pitchFamily="34" charset="0"/>
                <a:ea typeface="Calibri" panose="020F0502020204030204" pitchFamily="34" charset="0"/>
                <a:cs typeface="Times New Roman" panose="02020603050405020304" pitchFamily="18" charset="0"/>
              </a:rPr>
              <a:t>HPP 2NP =		  52m2</a:t>
            </a:r>
          </a:p>
          <a:p>
            <a:pPr lvl="0"/>
            <a:r>
              <a:rPr lang="cs-CZ" sz="1200" b="1" kern="100" dirty="0">
                <a:effectLst/>
                <a:latin typeface="Calibri" panose="020F0502020204030204" pitchFamily="34" charset="0"/>
                <a:ea typeface="Calibri" panose="020F0502020204030204" pitchFamily="34" charset="0"/>
                <a:cs typeface="Times New Roman" panose="02020603050405020304" pitchFamily="18" charset="0"/>
              </a:rPr>
              <a:t>Celkem HPP                  420 m2</a:t>
            </a:r>
            <a:endParaRPr lang="cs-CZ" sz="1200" b="1" kern="100" dirty="0">
              <a:latin typeface="Calibri" panose="020F0502020204030204" pitchFamily="34" charset="0"/>
              <a:ea typeface="Calibri" panose="020F0502020204030204" pitchFamily="34" charset="0"/>
              <a:cs typeface="Times New Roman" panose="02020603050405020304" pitchFamily="18" charset="0"/>
            </a:endParaRPr>
          </a:p>
          <a:p>
            <a:pPr lvl="0"/>
            <a:r>
              <a:rPr lang="cs-CZ" sz="1200" b="1" kern="100" dirty="0">
                <a:effectLst/>
                <a:latin typeface="Calibri" panose="020F0502020204030204" pitchFamily="34" charset="0"/>
                <a:ea typeface="Calibri" panose="020F0502020204030204" pitchFamily="34" charset="0"/>
                <a:cs typeface="Times New Roman" panose="02020603050405020304" pitchFamily="18" charset="0"/>
              </a:rPr>
              <a:t>ČPP</a:t>
            </a:r>
            <a:r>
              <a:rPr lang="cs-CZ" sz="1200" kern="100" dirty="0">
                <a:effectLst/>
                <a:latin typeface="Calibri" panose="020F0502020204030204" pitchFamily="34" charset="0"/>
                <a:ea typeface="Calibri" panose="020F0502020204030204" pitchFamily="34" charset="0"/>
                <a:cs typeface="Times New Roman" panose="02020603050405020304" pitchFamily="18" charset="0"/>
              </a:rPr>
              <a:t> (beru zhruba 70% HPP) = </a:t>
            </a:r>
            <a:r>
              <a:rPr lang="cs-CZ" sz="1200" b="1" kern="100" dirty="0">
                <a:effectLst/>
                <a:latin typeface="Calibri" panose="020F0502020204030204" pitchFamily="34" charset="0"/>
                <a:ea typeface="Calibri" panose="020F0502020204030204" pitchFamily="34" charset="0"/>
                <a:cs typeface="Times New Roman" panose="02020603050405020304" pitchFamily="18" charset="0"/>
              </a:rPr>
              <a:t>294m2</a:t>
            </a:r>
            <a:endParaRPr lang="cs-CZ" sz="1200" b="1" kern="100" dirty="0">
              <a:latin typeface="Calibri" panose="020F0502020204030204" pitchFamily="34" charset="0"/>
              <a:ea typeface="Calibri" panose="020F0502020204030204" pitchFamily="34" charset="0"/>
              <a:cs typeface="Times New Roman" panose="02020603050405020304" pitchFamily="18" charset="0"/>
            </a:endParaRPr>
          </a:p>
          <a:p>
            <a:pPr lvl="0"/>
            <a:r>
              <a:rPr lang="cs-CZ" sz="1200" kern="100" dirty="0">
                <a:effectLst/>
                <a:latin typeface="Calibri" panose="020F0502020204030204" pitchFamily="34" charset="0"/>
                <a:ea typeface="Calibri" panose="020F0502020204030204" pitchFamily="34" charset="0"/>
                <a:cs typeface="Times New Roman" panose="02020603050405020304" pitchFamily="18" charset="0"/>
              </a:rPr>
              <a:t>Pro srovnání průměrná velikost bytu </a:t>
            </a:r>
            <a:r>
              <a:rPr lang="cs-CZ" sz="1200" kern="100" dirty="0">
                <a:latin typeface="Calibri" panose="020F0502020204030204" pitchFamily="34" charset="0"/>
                <a:ea typeface="Calibri" panose="020F0502020204030204" pitchFamily="34" charset="0"/>
                <a:cs typeface="Times New Roman" panose="02020603050405020304" pitchFamily="18" charset="0"/>
              </a:rPr>
              <a:t>je </a:t>
            </a:r>
            <a:r>
              <a:rPr lang="cs-CZ" sz="1200" kern="100" dirty="0">
                <a:effectLst/>
                <a:latin typeface="Calibri" panose="020F0502020204030204" pitchFamily="34" charset="0"/>
                <a:ea typeface="Calibri" panose="020F0502020204030204" pitchFamily="34" charset="0"/>
                <a:cs typeface="Times New Roman" panose="02020603050405020304" pitchFamily="18" charset="0"/>
              </a:rPr>
              <a:t>cca </a:t>
            </a:r>
            <a:r>
              <a:rPr lang="cs-CZ" sz="1200" b="1" kern="100" dirty="0">
                <a:effectLst/>
                <a:latin typeface="Calibri" panose="020F0502020204030204" pitchFamily="34" charset="0"/>
                <a:ea typeface="Calibri" panose="020F0502020204030204" pitchFamily="34" charset="0"/>
                <a:cs typeface="Times New Roman" panose="02020603050405020304" pitchFamily="18" charset="0"/>
              </a:rPr>
              <a:t>75 m2</a:t>
            </a:r>
            <a:endParaRPr lang="cs-CZ"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ovéPole 28">
            <a:extLst>
              <a:ext uri="{FF2B5EF4-FFF2-40B4-BE49-F238E27FC236}">
                <a16:creationId xmlns:a16="http://schemas.microsoft.com/office/drawing/2014/main" id="{2B5053A2-1734-F526-C69F-A37CCED4A7F7}"/>
              </a:ext>
            </a:extLst>
          </p:cNvPr>
          <p:cNvSpPr txBox="1"/>
          <p:nvPr/>
        </p:nvSpPr>
        <p:spPr>
          <a:xfrm>
            <a:off x="4231173" y="3500150"/>
            <a:ext cx="4572000" cy="3046988"/>
          </a:xfrm>
          <a:prstGeom prst="rect">
            <a:avLst/>
          </a:prstGeom>
          <a:noFill/>
        </p:spPr>
        <p:txBody>
          <a:bodyPr wrap="square">
            <a:spAutoFit/>
          </a:bodyPr>
          <a:lstStyle/>
          <a:p>
            <a:pPr lvl="0"/>
            <a:r>
              <a:rPr lang="cs-CZ" sz="1200" b="1" kern="100" dirty="0">
                <a:effectLst/>
                <a:latin typeface="Calibri" panose="020F0502020204030204" pitchFamily="34" charset="0"/>
                <a:ea typeface="Calibri" panose="020F0502020204030204" pitchFamily="34" charset="0"/>
                <a:cs typeface="Times New Roman" panose="02020603050405020304" pitchFamily="18" charset="0"/>
              </a:rPr>
              <a:t>Finanční rámec</a:t>
            </a:r>
            <a:endParaRPr lang="cs-CZ" sz="1200" b="1" kern="100" dirty="0">
              <a:latin typeface="Calibri" panose="020F0502020204030204" pitchFamily="34" charset="0"/>
              <a:ea typeface="Calibri" panose="020F0502020204030204" pitchFamily="34" charset="0"/>
              <a:cs typeface="Times New Roman" panose="02020603050405020304" pitchFamily="18" charset="0"/>
            </a:endParaRPr>
          </a:p>
          <a:p>
            <a:pPr lvl="0"/>
            <a:r>
              <a:rPr lang="cs-CZ" sz="1200" kern="100" dirty="0">
                <a:effectLst/>
                <a:latin typeface="Calibri" panose="020F0502020204030204" pitchFamily="34" charset="0"/>
                <a:ea typeface="Calibri" panose="020F0502020204030204" pitchFamily="34" charset="0"/>
                <a:cs typeface="Times New Roman" panose="02020603050405020304" pitchFamily="18" charset="0"/>
              </a:rPr>
              <a:t>Hrubý propočet nákladů</a:t>
            </a:r>
          </a:p>
          <a:p>
            <a:pPr lvl="0"/>
            <a:r>
              <a:rPr lang="cs-CZ" sz="1200" kern="100" dirty="0">
                <a:effectLst/>
                <a:latin typeface="Calibri" panose="020F0502020204030204" pitchFamily="34" charset="0"/>
                <a:ea typeface="Calibri" panose="020F0502020204030204" pitchFamily="34" charset="0"/>
                <a:cs typeface="Times New Roman" panose="02020603050405020304" pitchFamily="18" charset="0"/>
              </a:rPr>
              <a:t>Výchozí hodnoty do úvahy = náklady na nový dvoupodlažní rodinný dům (nepodsklepený) </a:t>
            </a:r>
          </a:p>
          <a:p>
            <a:pPr marL="285750" lvl="0" indent="-285750">
              <a:buAutoNum type="romanLcParenR"/>
            </a:pPr>
            <a:r>
              <a:rPr lang="cs-CZ" sz="1200" kern="100" dirty="0">
                <a:effectLst/>
                <a:latin typeface="Calibri" panose="020F0502020204030204" pitchFamily="34" charset="0"/>
                <a:ea typeface="Calibri" panose="020F0502020204030204" pitchFamily="34" charset="0"/>
                <a:cs typeface="Times New Roman" panose="02020603050405020304" pitchFamily="18" charset="0"/>
              </a:rPr>
              <a:t>Generální dodavatel: </a:t>
            </a:r>
            <a:r>
              <a:rPr lang="cs-CZ" sz="1200" b="1" kern="100" dirty="0">
                <a:effectLst/>
                <a:latin typeface="Calibri" panose="020F0502020204030204" pitchFamily="34" charset="0"/>
                <a:ea typeface="Calibri" panose="020F0502020204030204" pitchFamily="34" charset="0"/>
                <a:cs typeface="Times New Roman" panose="02020603050405020304" pitchFamily="18" charset="0"/>
              </a:rPr>
              <a:t>40 000 Kč/m2 HPP </a:t>
            </a:r>
            <a:r>
              <a:rPr lang="cs-CZ" sz="1200" kern="100" dirty="0">
                <a:effectLst/>
                <a:latin typeface="Calibri" panose="020F0502020204030204" pitchFamily="34" charset="0"/>
                <a:ea typeface="Calibri" panose="020F0502020204030204" pitchFamily="34" charset="0"/>
                <a:cs typeface="Times New Roman" panose="02020603050405020304" pitchFamily="18" charset="0"/>
              </a:rPr>
              <a:t>včetně DPH </a:t>
            </a:r>
          </a:p>
          <a:p>
            <a:pPr marL="285750" lvl="0" indent="-285750">
              <a:buAutoNum type="romanLcParenR"/>
            </a:pPr>
            <a:r>
              <a:rPr lang="cs-CZ" sz="1200" kern="100" dirty="0">
                <a:effectLst/>
                <a:latin typeface="Calibri" panose="020F0502020204030204" pitchFamily="34" charset="0"/>
                <a:ea typeface="Calibri" panose="020F0502020204030204" pitchFamily="34" charset="0"/>
                <a:cs typeface="Times New Roman" panose="02020603050405020304" pitchFamily="18" charset="0"/>
              </a:rPr>
              <a:t>Řízení stavby vlastními silami: zpravidla minus marže gen. dodavatele = cca minus 12 - 15% nákladů = řekněme zaokrouhleně náklad bude </a:t>
            </a:r>
            <a:r>
              <a:rPr lang="cs-CZ" sz="1200" b="1" kern="100" dirty="0">
                <a:effectLst/>
                <a:latin typeface="Calibri" panose="020F0502020204030204" pitchFamily="34" charset="0"/>
                <a:ea typeface="Calibri" panose="020F0502020204030204" pitchFamily="34" charset="0"/>
                <a:cs typeface="Times New Roman" panose="02020603050405020304" pitchFamily="18" charset="0"/>
              </a:rPr>
              <a:t>35 000 Kč/m2 HPP</a:t>
            </a:r>
            <a:endParaRPr lang="cs-CZ" sz="1200" b="1" kern="1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AutoNum type="romanLcParenR"/>
            </a:pPr>
            <a:r>
              <a:rPr lang="cs-CZ" sz="1200" kern="100" dirty="0">
                <a:effectLst/>
                <a:latin typeface="Calibri" panose="020F0502020204030204" pitchFamily="34" charset="0"/>
                <a:ea typeface="Calibri" panose="020F0502020204030204" pitchFamily="34" charset="0"/>
                <a:cs typeface="Times New Roman" panose="02020603050405020304" pitchFamily="18" charset="0"/>
              </a:rPr>
              <a:t>Za kolik se dá realizovat generální rekonstrukce/modernizace a přístavba </a:t>
            </a:r>
            <a:r>
              <a:rPr lang="cs-CZ" sz="1200" kern="100" dirty="0">
                <a:latin typeface="Calibri" panose="020F0502020204030204" pitchFamily="34" charset="0"/>
                <a:ea typeface="Calibri" panose="020F0502020204030204" pitchFamily="34" charset="0"/>
                <a:cs typeface="Times New Roman" panose="02020603050405020304" pitchFamily="18" charset="0"/>
              </a:rPr>
              <a:t>objektu </a:t>
            </a:r>
            <a:r>
              <a:rPr lang="cs-CZ" sz="1200" kern="100" dirty="0">
                <a:effectLst/>
                <a:latin typeface="Calibri" panose="020F0502020204030204" pitchFamily="34" charset="0"/>
                <a:ea typeface="Calibri" panose="020F0502020204030204" pitchFamily="34" charset="0"/>
                <a:cs typeface="Times New Roman" panose="02020603050405020304" pitchFamily="18" charset="0"/>
              </a:rPr>
              <a:t>= odhaduji minimálně cca 50% nákladů na nový dům = </a:t>
            </a:r>
            <a:r>
              <a:rPr lang="cs-CZ" sz="1200" b="1" kern="100" dirty="0">
                <a:effectLst/>
                <a:latin typeface="Calibri" panose="020F0502020204030204" pitchFamily="34" charset="0"/>
                <a:ea typeface="Calibri" panose="020F0502020204030204" pitchFamily="34" charset="0"/>
                <a:cs typeface="Times New Roman" panose="02020603050405020304" pitchFamily="18" charset="0"/>
              </a:rPr>
              <a:t>17 500 Kč/m2 HPP</a:t>
            </a:r>
            <a:r>
              <a:rPr lang="cs-CZ" sz="1200" kern="100" dirty="0">
                <a:effectLst/>
                <a:latin typeface="Calibri" panose="020F0502020204030204" pitchFamily="34" charset="0"/>
                <a:ea typeface="Calibri" panose="020F0502020204030204" pitchFamily="34" charset="0"/>
                <a:cs typeface="Times New Roman" panose="02020603050405020304" pitchFamily="18" charset="0"/>
              </a:rPr>
              <a:t> (při vlastním řízení stavby). </a:t>
            </a:r>
            <a:r>
              <a:rPr lang="cs-CZ" sz="1200" b="1" kern="100" dirty="0">
                <a:effectLst/>
                <a:latin typeface="Calibri" panose="020F0502020204030204" pitchFamily="34" charset="0"/>
                <a:ea typeface="Calibri" panose="020F0502020204030204" pitchFamily="34" charset="0"/>
                <a:cs typeface="Times New Roman" panose="02020603050405020304" pitchFamily="18" charset="0"/>
              </a:rPr>
              <a:t>Ale spíš to bude víc!</a:t>
            </a:r>
            <a:endParaRPr lang="cs-CZ" sz="1200" b="1" kern="1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AutoNum type="romanLcParenR"/>
            </a:pPr>
            <a:r>
              <a:rPr lang="cs-CZ" sz="1200" kern="100" dirty="0">
                <a:effectLst/>
                <a:latin typeface="Calibri" panose="020F0502020204030204" pitchFamily="34" charset="0"/>
                <a:ea typeface="Calibri" panose="020F0502020204030204" pitchFamily="34" charset="0"/>
                <a:cs typeface="Times New Roman" panose="02020603050405020304" pitchFamily="18" charset="0"/>
              </a:rPr>
              <a:t>Kolik je tedy rámcový rozpočet na přestavbu a přístavbu?</a:t>
            </a:r>
          </a:p>
          <a:p>
            <a:pPr marL="742950" lvl="1" indent="-285750">
              <a:buAutoNum type="romanLcParenR"/>
            </a:pPr>
            <a:r>
              <a:rPr lang="cs-CZ" sz="1200" kern="100" dirty="0">
                <a:effectLst/>
                <a:latin typeface="Calibri" panose="020F0502020204030204" pitchFamily="34" charset="0"/>
                <a:ea typeface="Calibri" panose="020F0502020204030204" pitchFamily="34" charset="0"/>
                <a:cs typeface="Times New Roman" panose="02020603050405020304" pitchFamily="18" charset="0"/>
              </a:rPr>
              <a:t>420m2 HPP *17 500 Kč/HPP = </a:t>
            </a:r>
            <a:r>
              <a:rPr lang="cs-CZ" sz="1200" b="1" kern="100" dirty="0">
                <a:effectLst/>
                <a:latin typeface="Calibri" panose="020F0502020204030204" pitchFamily="34" charset="0"/>
                <a:ea typeface="Calibri" panose="020F0502020204030204" pitchFamily="34" charset="0"/>
                <a:cs typeface="Times New Roman" panose="02020603050405020304" pitchFamily="18" charset="0"/>
              </a:rPr>
              <a:t>7 350 000 Kč</a:t>
            </a:r>
            <a:endParaRPr lang="cs-CZ" sz="1200" b="1"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AutoNum type="romanLcParenR"/>
            </a:pPr>
            <a:r>
              <a:rPr lang="cs-CZ" sz="1200" kern="100" dirty="0">
                <a:effectLst/>
                <a:latin typeface="Calibri" panose="020F0502020204030204" pitchFamily="34" charset="0"/>
                <a:ea typeface="Calibri" panose="020F0502020204030204" pitchFamily="34" charset="0"/>
                <a:cs typeface="Times New Roman" panose="02020603050405020304" pitchFamily="18" charset="0"/>
              </a:rPr>
              <a:t>A co interiéry? = kuchyně/nábytek/zařízení….. Takže zaokrouhleno jsme </a:t>
            </a:r>
            <a:r>
              <a:rPr lang="cs-CZ" sz="1200" b="1" kern="100" dirty="0">
                <a:effectLst/>
                <a:latin typeface="Calibri" panose="020F0502020204030204" pitchFamily="34" charset="0"/>
                <a:ea typeface="Calibri" panose="020F0502020204030204" pitchFamily="34" charset="0"/>
                <a:cs typeface="Times New Roman" panose="02020603050405020304" pitchFamily="18" charset="0"/>
              </a:rPr>
              <a:t>minimálně na cca 8 000 000 Kč</a:t>
            </a:r>
            <a:endParaRPr lang="cs-CZ"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94994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4606BFB-D2FB-9788-FD62-552244CA4649}"/>
              </a:ext>
            </a:extLst>
          </p:cNvPr>
          <p:cNvSpPr>
            <a:spLocks noGrp="1" noChangeArrowheads="1"/>
          </p:cNvSpPr>
          <p:nvPr>
            <p:ph type="title"/>
          </p:nvPr>
        </p:nvSpPr>
        <p:spPr/>
        <p:txBody>
          <a:bodyPr/>
          <a:lstStyle/>
          <a:p>
            <a:pPr eaLnBrk="1" hangingPunct="1"/>
            <a:r>
              <a:rPr lang="cs-CZ" altLang="cs-CZ" sz="3600"/>
              <a:t>Vnitřní míra návratnosti  (IRR)  1/3</a:t>
            </a:r>
            <a:endParaRPr lang="en-US" altLang="cs-CZ" sz="3600"/>
          </a:p>
        </p:txBody>
      </p:sp>
      <p:sp>
        <p:nvSpPr>
          <p:cNvPr id="10" name="Rectangle 3">
            <a:extLst>
              <a:ext uri="{FF2B5EF4-FFF2-40B4-BE49-F238E27FC236}">
                <a16:creationId xmlns:a16="http://schemas.microsoft.com/office/drawing/2014/main" id="{40C4BAE8-A26D-D4C2-4836-15785573E47F}"/>
              </a:ext>
            </a:extLst>
          </p:cNvPr>
          <p:cNvSpPr txBox="1">
            <a:spLocks noChangeArrowheads="1"/>
          </p:cNvSpPr>
          <p:nvPr/>
        </p:nvSpPr>
        <p:spPr bwMode="auto">
          <a:xfrm>
            <a:off x="457200" y="1628775"/>
            <a:ext cx="8075613" cy="4895850"/>
          </a:xfrm>
          <a:prstGeom prst="rect">
            <a:avLst/>
          </a:prstGeom>
          <a:noFill/>
          <a:ln>
            <a:noFill/>
          </a:ln>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8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8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algn="just">
              <a:defRPr/>
            </a:pPr>
            <a:r>
              <a:rPr lang="cs-CZ" sz="1400" b="1" dirty="0"/>
              <a:t>Vnitřní výnosové procento </a:t>
            </a:r>
            <a:r>
              <a:rPr lang="cs-CZ" sz="1400" b="1" dirty="0">
                <a:solidFill>
                  <a:srgbClr val="C00000"/>
                </a:solidFill>
              </a:rPr>
              <a:t>(IRR – </a:t>
            </a:r>
            <a:r>
              <a:rPr lang="cs-CZ" sz="1400" b="1" dirty="0" err="1">
                <a:solidFill>
                  <a:srgbClr val="C00000"/>
                </a:solidFill>
              </a:rPr>
              <a:t>internal</a:t>
            </a:r>
            <a:r>
              <a:rPr lang="cs-CZ" sz="1400" b="1" dirty="0">
                <a:solidFill>
                  <a:srgbClr val="C00000"/>
                </a:solidFill>
              </a:rPr>
              <a:t> </a:t>
            </a:r>
            <a:r>
              <a:rPr lang="cs-CZ" sz="1400" b="1" dirty="0" err="1">
                <a:solidFill>
                  <a:srgbClr val="C00000"/>
                </a:solidFill>
              </a:rPr>
              <a:t>rate</a:t>
            </a:r>
            <a:r>
              <a:rPr lang="cs-CZ" sz="1400" b="1" dirty="0">
                <a:solidFill>
                  <a:srgbClr val="C00000"/>
                </a:solidFill>
              </a:rPr>
              <a:t> </a:t>
            </a:r>
            <a:r>
              <a:rPr lang="cs-CZ" sz="1400" b="1" dirty="0" err="1">
                <a:solidFill>
                  <a:srgbClr val="C00000"/>
                </a:solidFill>
              </a:rPr>
              <a:t>of</a:t>
            </a:r>
            <a:r>
              <a:rPr lang="cs-CZ" sz="1400" b="1" dirty="0">
                <a:solidFill>
                  <a:srgbClr val="C00000"/>
                </a:solidFill>
              </a:rPr>
              <a:t> return) </a:t>
            </a:r>
            <a:r>
              <a:rPr lang="cs-CZ" sz="1400" dirty="0"/>
              <a:t>Používá se zejména při hodnocení návratnosti investice, která přináší v čase určité peněžní toky (často je musíme odhadnout). Je to výnos na vloženou peněžní jednotku za dobu periody </a:t>
            </a:r>
            <a:r>
              <a:rPr lang="cs-CZ" sz="1400" dirty="0" err="1"/>
              <a:t>developmentu</a:t>
            </a:r>
            <a:r>
              <a:rPr lang="cs-CZ" sz="1400" dirty="0"/>
              <a:t>, nebo během celé investiční periody.</a:t>
            </a:r>
          </a:p>
          <a:p>
            <a:pPr marL="0" indent="0" algn="just">
              <a:buFont typeface="Wingdings" pitchFamily="2" charset="2"/>
              <a:buNone/>
              <a:defRPr/>
            </a:pPr>
            <a:endParaRPr lang="cs-CZ" sz="1400" dirty="0"/>
          </a:p>
          <a:p>
            <a:pPr algn="just">
              <a:defRPr/>
            </a:pPr>
            <a:r>
              <a:rPr lang="cs-CZ" sz="1400" dirty="0"/>
              <a:t>Každý podnik nebo investor se musí rozhodovat, jestli má smysl vynaložit počáteční investici na určitý projekt, a jestli jsou vynaložené prostředky zainvestovány efektivně.</a:t>
            </a:r>
          </a:p>
          <a:p>
            <a:pPr marL="0" indent="0" algn="just">
              <a:buFont typeface="Wingdings" pitchFamily="2" charset="2"/>
              <a:buNone/>
              <a:defRPr/>
            </a:pPr>
            <a:endParaRPr lang="cs-CZ" sz="1400" dirty="0"/>
          </a:p>
          <a:p>
            <a:pPr algn="just">
              <a:defRPr/>
            </a:pPr>
            <a:r>
              <a:rPr lang="cs-CZ" sz="1400" dirty="0"/>
              <a:t>Většinou má investor určitou </a:t>
            </a:r>
            <a:r>
              <a:rPr lang="cs-CZ" sz="1400" b="1" dirty="0">
                <a:solidFill>
                  <a:srgbClr val="C00000"/>
                </a:solidFill>
              </a:rPr>
              <a:t>minimální požadovanou míru návratnosti (v %) </a:t>
            </a:r>
            <a:r>
              <a:rPr lang="cs-CZ" sz="1400" dirty="0"/>
              <a:t>(minimální hodnota výnosu), </a:t>
            </a:r>
            <a:r>
              <a:rPr lang="en-US" sz="1400" dirty="0">
                <a:solidFill>
                  <a:srgbClr val="C00000"/>
                </a:solidFill>
              </a:rPr>
              <a:t>(</a:t>
            </a:r>
            <a:r>
              <a:rPr lang="en-US" sz="1400" dirty="0" err="1">
                <a:solidFill>
                  <a:srgbClr val="C00000"/>
                </a:solidFill>
              </a:rPr>
              <a:t>tzv</a:t>
            </a:r>
            <a:r>
              <a:rPr lang="en-US" sz="1400" dirty="0">
                <a:solidFill>
                  <a:srgbClr val="C00000"/>
                </a:solidFill>
              </a:rPr>
              <a:t>. </a:t>
            </a:r>
            <a:r>
              <a:rPr lang="en-US" sz="1400" b="1" dirty="0">
                <a:solidFill>
                  <a:srgbClr val="C00000"/>
                </a:solidFill>
              </a:rPr>
              <a:t>Hurdle Rate</a:t>
            </a:r>
            <a:r>
              <a:rPr lang="en-US" sz="1400" dirty="0">
                <a:solidFill>
                  <a:srgbClr val="C00000"/>
                </a:solidFill>
              </a:rPr>
              <a:t>) </a:t>
            </a:r>
            <a:r>
              <a:rPr lang="cs-CZ" sz="1400" dirty="0"/>
              <a:t>pod kterou nechce jít = </a:t>
            </a:r>
            <a:r>
              <a:rPr lang="cs-CZ" sz="1400" b="1" dirty="0">
                <a:solidFill>
                  <a:srgbClr val="C00000"/>
                </a:solidFill>
              </a:rPr>
              <a:t>často bezriziková úroková míra + nějaká fixní přirážka</a:t>
            </a:r>
            <a:r>
              <a:rPr lang="cs-CZ" sz="1400" dirty="0"/>
              <a:t>. </a:t>
            </a:r>
          </a:p>
          <a:p>
            <a:pPr algn="just">
              <a:defRPr/>
            </a:pPr>
            <a:endParaRPr lang="cs-CZ" sz="1400" dirty="0"/>
          </a:p>
          <a:p>
            <a:pPr algn="just">
              <a:defRPr/>
            </a:pPr>
            <a:r>
              <a:rPr lang="cs-CZ" sz="1400" dirty="0"/>
              <a:t>V případě podniku je takové procento zpravidla stanoveno pomocí </a:t>
            </a:r>
            <a:r>
              <a:rPr lang="cs-CZ" sz="1400" b="1" dirty="0">
                <a:solidFill>
                  <a:srgbClr val="C00000"/>
                </a:solidFill>
              </a:rPr>
              <a:t>WACC</a:t>
            </a:r>
            <a:r>
              <a:rPr lang="cs-CZ" sz="1400" b="1" dirty="0"/>
              <a:t> </a:t>
            </a:r>
            <a:r>
              <a:rPr lang="cs-CZ" sz="1400" dirty="0"/>
              <a:t>(Vážený průměr nákladů kapitálu v %). </a:t>
            </a:r>
          </a:p>
          <a:p>
            <a:pPr algn="just">
              <a:defRPr/>
            </a:pPr>
            <a:endParaRPr lang="cs-CZ" sz="1400" dirty="0"/>
          </a:p>
          <a:p>
            <a:pPr algn="just">
              <a:defRPr/>
            </a:pPr>
            <a:r>
              <a:rPr lang="cs-CZ" sz="1400" dirty="0"/>
              <a:t>Pokud vnitřní výnosové procento uvažované investice (projektu) </a:t>
            </a:r>
            <a:r>
              <a:rPr lang="cs-CZ" sz="1400" b="1" dirty="0">
                <a:solidFill>
                  <a:srgbClr val="C00000"/>
                </a:solidFill>
              </a:rPr>
              <a:t>IRR vyjde vyšší</a:t>
            </a:r>
            <a:r>
              <a:rPr lang="cs-CZ" sz="1400" dirty="0"/>
              <a:t>, než </a:t>
            </a:r>
            <a:r>
              <a:rPr lang="en-US" sz="1400" b="1" dirty="0">
                <a:solidFill>
                  <a:srgbClr val="C00000"/>
                </a:solidFill>
              </a:rPr>
              <a:t>Hurdle Rate</a:t>
            </a:r>
            <a:r>
              <a:rPr lang="cs-CZ" sz="1400" dirty="0"/>
              <a:t>, má investice smysl. Platí to samozřejmě obráceně, pokud je vnitřní výnosové procento nižší, tak investice smysl nemá. </a:t>
            </a:r>
          </a:p>
          <a:p>
            <a:pPr algn="just">
              <a:defRPr/>
            </a:pPr>
            <a:endParaRPr lang="cs-CZ" sz="1400" dirty="0"/>
          </a:p>
          <a:p>
            <a:pPr algn="just">
              <a:defRPr/>
            </a:pPr>
            <a:r>
              <a:rPr lang="en-US" sz="1400" b="1" dirty="0">
                <a:solidFill>
                  <a:srgbClr val="C00000"/>
                </a:solidFill>
              </a:rPr>
              <a:t>Hurdle Rate </a:t>
            </a:r>
            <a:r>
              <a:rPr lang="en-US" sz="1400" dirty="0" err="1"/>
              <a:t>je</a:t>
            </a:r>
            <a:r>
              <a:rPr lang="en-US" sz="1400" dirty="0"/>
              <a:t> </a:t>
            </a:r>
            <a:r>
              <a:rPr lang="en-US" sz="1400" dirty="0" err="1"/>
              <a:t>často</a:t>
            </a:r>
            <a:r>
              <a:rPr lang="en-US" sz="1400" dirty="0"/>
              <a:t> </a:t>
            </a:r>
            <a:r>
              <a:rPr lang="en-US" sz="1400" dirty="0" err="1"/>
              <a:t>využíván</a:t>
            </a:r>
            <a:r>
              <a:rPr lang="en-US" sz="1400" dirty="0"/>
              <a:t> </a:t>
            </a:r>
            <a:r>
              <a:rPr lang="en-US" sz="1400" dirty="0" err="1"/>
              <a:t>jako</a:t>
            </a:r>
            <a:r>
              <a:rPr lang="en-US" sz="1400" dirty="0"/>
              <a:t> </a:t>
            </a:r>
            <a:r>
              <a:rPr lang="en-US" sz="1400" b="1" dirty="0" err="1">
                <a:solidFill>
                  <a:srgbClr val="C00000"/>
                </a:solidFill>
              </a:rPr>
              <a:t>diskontní</a:t>
            </a:r>
            <a:r>
              <a:rPr lang="en-US" sz="1400" b="1" dirty="0">
                <a:solidFill>
                  <a:srgbClr val="C00000"/>
                </a:solidFill>
              </a:rPr>
              <a:t> </a:t>
            </a:r>
            <a:r>
              <a:rPr lang="en-US" sz="1400" b="1" dirty="0" err="1">
                <a:solidFill>
                  <a:srgbClr val="C00000"/>
                </a:solidFill>
              </a:rPr>
              <a:t>sazba</a:t>
            </a:r>
            <a:r>
              <a:rPr lang="en-US" sz="1400" b="1" dirty="0">
                <a:solidFill>
                  <a:srgbClr val="C00000"/>
                </a:solidFill>
              </a:rPr>
              <a:t> </a:t>
            </a:r>
            <a:r>
              <a:rPr lang="en-US" sz="1400" b="1" dirty="0" err="1">
                <a:solidFill>
                  <a:srgbClr val="C00000"/>
                </a:solidFill>
              </a:rPr>
              <a:t>ve</a:t>
            </a:r>
            <a:r>
              <a:rPr lang="en-US" sz="1400" b="1" dirty="0">
                <a:solidFill>
                  <a:srgbClr val="C00000"/>
                </a:solidFill>
              </a:rPr>
              <a:t> </a:t>
            </a:r>
            <a:r>
              <a:rPr lang="en-US" sz="1400" b="1" dirty="0" err="1">
                <a:solidFill>
                  <a:srgbClr val="C00000"/>
                </a:solidFill>
              </a:rPr>
              <a:t>výpočtech</a:t>
            </a:r>
            <a:r>
              <a:rPr lang="en-US" sz="1400" b="1" dirty="0">
                <a:solidFill>
                  <a:srgbClr val="C00000"/>
                </a:solidFill>
              </a:rPr>
              <a:t> DCF.</a:t>
            </a:r>
            <a:endParaRPr lang="cs-CZ" altLang="cs-CZ" sz="1400" kern="0" dirty="0"/>
          </a:p>
          <a:p>
            <a:pPr eaLnBrk="1" hangingPunct="1">
              <a:lnSpc>
                <a:spcPct val="80000"/>
              </a:lnSpc>
              <a:defRPr/>
            </a:pPr>
            <a:endParaRPr lang="en-US" altLang="cs-CZ" sz="1400" kern="0" dirty="0"/>
          </a:p>
        </p:txBody>
      </p:sp>
      <p:sp>
        <p:nvSpPr>
          <p:cNvPr id="69635" name="Zástupný symbol pro zápatí 1">
            <a:extLst>
              <a:ext uri="{FF2B5EF4-FFF2-40B4-BE49-F238E27FC236}">
                <a16:creationId xmlns:a16="http://schemas.microsoft.com/office/drawing/2014/main" id="{BBC1FA3E-7A19-7064-B23A-1971FE9EF516}"/>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69636" name="Zástupný symbol pro číslo snímku 2">
            <a:extLst>
              <a:ext uri="{FF2B5EF4-FFF2-40B4-BE49-F238E27FC236}">
                <a16:creationId xmlns:a16="http://schemas.microsoft.com/office/drawing/2014/main" id="{43556971-CCDD-80B4-1262-C050704677D4}"/>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A4C881C6-2768-BB40-A81B-5FB30E798240}" type="slidenum">
              <a:rPr lang="en-US" altLang="cs-CZ" sz="1200" smtClean="0">
                <a:solidFill>
                  <a:srgbClr val="898989"/>
                </a:solidFill>
                <a:latin typeface="Arial" panose="020B0604020202020204" pitchFamily="34" charset="0"/>
                <a:ea typeface="+mn-ea"/>
              </a:rPr>
              <a:pPr algn="l">
                <a:spcBef>
                  <a:spcPct val="0"/>
                </a:spcBef>
                <a:buClrTx/>
                <a:buFontTx/>
                <a:buNone/>
                <a:defRPr/>
              </a:pPr>
              <a:t>40</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FCD0E8B7-24C0-DE05-26F1-637903653E23}"/>
              </a:ext>
            </a:extLst>
          </p:cNvPr>
          <p:cNvSpPr>
            <a:spLocks noGrp="1" noChangeArrowheads="1"/>
          </p:cNvSpPr>
          <p:nvPr>
            <p:ph type="title"/>
          </p:nvPr>
        </p:nvSpPr>
        <p:spPr/>
        <p:txBody>
          <a:bodyPr/>
          <a:lstStyle/>
          <a:p>
            <a:pPr eaLnBrk="1" hangingPunct="1"/>
            <a:r>
              <a:rPr lang="cs-CZ" altLang="cs-CZ" sz="3600"/>
              <a:t>Vnitřní míra návratnosti  (IRR)  2/3</a:t>
            </a:r>
            <a:endParaRPr lang="en-US" altLang="cs-CZ" sz="3600"/>
          </a:p>
        </p:txBody>
      </p:sp>
      <p:sp>
        <p:nvSpPr>
          <p:cNvPr id="71682" name="Rectangle 3">
            <a:extLst>
              <a:ext uri="{FF2B5EF4-FFF2-40B4-BE49-F238E27FC236}">
                <a16:creationId xmlns:a16="http://schemas.microsoft.com/office/drawing/2014/main" id="{68A6590E-2993-C30A-F7C8-71360F227AD7}"/>
              </a:ext>
            </a:extLst>
          </p:cNvPr>
          <p:cNvSpPr>
            <a:spLocks noGrp="1" noChangeArrowheads="1"/>
          </p:cNvSpPr>
          <p:nvPr>
            <p:ph type="body" sz="half" idx="1"/>
          </p:nvPr>
        </p:nvSpPr>
        <p:spPr>
          <a:xfrm>
            <a:off x="468313" y="1989138"/>
            <a:ext cx="4019550" cy="3887787"/>
          </a:xfrm>
        </p:spPr>
        <p:txBody>
          <a:bodyPr/>
          <a:lstStyle/>
          <a:p>
            <a:pPr eaLnBrk="1" hangingPunct="1">
              <a:lnSpc>
                <a:spcPct val="80000"/>
              </a:lnSpc>
            </a:pPr>
            <a:r>
              <a:rPr lang="cs-CZ" altLang="cs-CZ" sz="1600" b="1">
                <a:solidFill>
                  <a:srgbClr val="C00000"/>
                </a:solidFill>
              </a:rPr>
              <a:t>IRR </a:t>
            </a:r>
            <a:r>
              <a:rPr lang="cs-CZ" altLang="cs-CZ" sz="1600">
                <a:solidFill>
                  <a:srgbClr val="C00000"/>
                </a:solidFill>
              </a:rPr>
              <a:t>(Internal Rate of Return)</a:t>
            </a:r>
            <a:r>
              <a:rPr lang="cs-CZ" altLang="cs-CZ" sz="1600" i="1">
                <a:solidFill>
                  <a:srgbClr val="C00000"/>
                </a:solidFill>
              </a:rPr>
              <a:t> </a:t>
            </a:r>
            <a:r>
              <a:rPr lang="cs-CZ" altLang="cs-CZ" sz="1600"/>
              <a:t>představuje velmi důležitou veličinu, podle které investoři hodnotí vhodnost konkrétní investice. </a:t>
            </a:r>
          </a:p>
          <a:p>
            <a:pPr eaLnBrk="1" hangingPunct="1">
              <a:lnSpc>
                <a:spcPct val="80000"/>
              </a:lnSpc>
            </a:pPr>
            <a:endParaRPr lang="cs-CZ" altLang="cs-CZ" sz="1600"/>
          </a:p>
          <a:p>
            <a:pPr eaLnBrk="1" hangingPunct="1">
              <a:lnSpc>
                <a:spcPct val="80000"/>
              </a:lnSpc>
            </a:pPr>
            <a:r>
              <a:rPr lang="cs-CZ" altLang="cs-CZ" sz="1600" b="1">
                <a:solidFill>
                  <a:srgbClr val="C00000"/>
                </a:solidFill>
              </a:rPr>
              <a:t>IRR</a:t>
            </a:r>
            <a:r>
              <a:rPr lang="cs-CZ" altLang="cs-CZ" sz="1600"/>
              <a:t> udává procentuelní míru návratnosti, při které je současná hodnota (SH) nákladů rovna současné hodnotě (SH) výnosů.</a:t>
            </a:r>
          </a:p>
          <a:p>
            <a:pPr eaLnBrk="1" hangingPunct="1">
              <a:lnSpc>
                <a:spcPct val="80000"/>
              </a:lnSpc>
            </a:pPr>
            <a:endParaRPr lang="cs-CZ" altLang="cs-CZ" sz="1600"/>
          </a:p>
          <a:p>
            <a:pPr eaLnBrk="1" hangingPunct="1">
              <a:lnSpc>
                <a:spcPct val="80000"/>
              </a:lnSpc>
            </a:pPr>
            <a:r>
              <a:rPr lang="cs-CZ" altLang="cs-CZ" sz="1600" b="1"/>
              <a:t>Příklad:</a:t>
            </a:r>
            <a:r>
              <a:rPr lang="cs-CZ" altLang="cs-CZ" sz="1600"/>
              <a:t> Investor koupí komerční nemovitost za částku </a:t>
            </a:r>
            <a:r>
              <a:rPr lang="cs-CZ" altLang="cs-CZ" sz="1600">
                <a:solidFill>
                  <a:srgbClr val="FF0000"/>
                </a:solidFill>
              </a:rPr>
              <a:t>(a)</a:t>
            </a:r>
            <a:r>
              <a:rPr lang="cs-CZ" altLang="cs-CZ" sz="1600"/>
              <a:t>. V průběhu držení nemovitosti (například v roce 5) do nemovitosti investuje částku </a:t>
            </a:r>
            <a:r>
              <a:rPr lang="cs-CZ" altLang="cs-CZ" sz="1600">
                <a:solidFill>
                  <a:srgbClr val="FF0000"/>
                </a:solidFill>
              </a:rPr>
              <a:t>(b)</a:t>
            </a:r>
            <a:r>
              <a:rPr lang="cs-CZ" altLang="cs-CZ" sz="1600"/>
              <a:t>. </a:t>
            </a:r>
          </a:p>
          <a:p>
            <a:pPr eaLnBrk="1" hangingPunct="1">
              <a:lnSpc>
                <a:spcPct val="80000"/>
              </a:lnSpc>
            </a:pPr>
            <a:endParaRPr lang="cs-CZ" altLang="cs-CZ" sz="1600"/>
          </a:p>
          <a:p>
            <a:pPr eaLnBrk="1" hangingPunct="1">
              <a:lnSpc>
                <a:spcPct val="80000"/>
              </a:lnSpc>
            </a:pPr>
            <a:r>
              <a:rPr lang="cs-CZ" altLang="cs-CZ" sz="1600"/>
              <a:t>Po dobu držení nemovitosti (10 let) získal investor výnosy z příjmu z pronájmu </a:t>
            </a:r>
            <a:r>
              <a:rPr lang="cs-CZ" altLang="cs-CZ" sz="1600">
                <a:solidFill>
                  <a:srgbClr val="33CC33"/>
                </a:solidFill>
              </a:rPr>
              <a:t>(c1)</a:t>
            </a:r>
            <a:r>
              <a:rPr lang="cs-CZ" altLang="cs-CZ" sz="1600"/>
              <a:t>,</a:t>
            </a:r>
            <a:r>
              <a:rPr lang="cs-CZ" altLang="cs-CZ" sz="1600">
                <a:solidFill>
                  <a:srgbClr val="33CC33"/>
                </a:solidFill>
              </a:rPr>
              <a:t>( c2)</a:t>
            </a:r>
            <a:r>
              <a:rPr lang="cs-CZ" altLang="cs-CZ" sz="1600"/>
              <a:t>, </a:t>
            </a:r>
            <a:r>
              <a:rPr lang="cs-CZ" altLang="cs-CZ" sz="1600">
                <a:solidFill>
                  <a:srgbClr val="33CC33"/>
                </a:solidFill>
              </a:rPr>
              <a:t>(c3)…….(c10).</a:t>
            </a:r>
            <a:r>
              <a:rPr lang="cs-CZ" altLang="cs-CZ" sz="1600"/>
              <a:t> </a:t>
            </a:r>
          </a:p>
          <a:p>
            <a:pPr eaLnBrk="1" hangingPunct="1">
              <a:lnSpc>
                <a:spcPct val="80000"/>
              </a:lnSpc>
            </a:pPr>
            <a:endParaRPr lang="cs-CZ" altLang="cs-CZ" sz="1600"/>
          </a:p>
          <a:p>
            <a:pPr eaLnBrk="1" hangingPunct="1">
              <a:lnSpc>
                <a:spcPct val="80000"/>
              </a:lnSpc>
            </a:pPr>
            <a:endParaRPr lang="en-US" altLang="cs-CZ" sz="1600"/>
          </a:p>
        </p:txBody>
      </p:sp>
      <p:sp>
        <p:nvSpPr>
          <p:cNvPr id="71683" name="Rectangle 4">
            <a:extLst>
              <a:ext uri="{FF2B5EF4-FFF2-40B4-BE49-F238E27FC236}">
                <a16:creationId xmlns:a16="http://schemas.microsoft.com/office/drawing/2014/main" id="{977D5D77-B7AD-82E5-2B97-1804FE680868}"/>
              </a:ext>
            </a:extLst>
          </p:cNvPr>
          <p:cNvSpPr>
            <a:spLocks noGrp="1" noChangeArrowheads="1"/>
          </p:cNvSpPr>
          <p:nvPr>
            <p:ph type="body" sz="half" idx="2"/>
          </p:nvPr>
        </p:nvSpPr>
        <p:spPr>
          <a:xfrm>
            <a:off x="4716463" y="2060575"/>
            <a:ext cx="4019550" cy="3886200"/>
          </a:xfrm>
        </p:spPr>
        <p:txBody>
          <a:bodyPr/>
          <a:lstStyle/>
          <a:p>
            <a:pPr eaLnBrk="1" hangingPunct="1">
              <a:lnSpc>
                <a:spcPct val="80000"/>
              </a:lnSpc>
            </a:pPr>
            <a:r>
              <a:rPr lang="cs-CZ" altLang="cs-CZ" sz="1600"/>
              <a:t>Na konci roku 10 (plánovaného držení nemovitosti) investor nemovitost prodá za částku </a:t>
            </a:r>
            <a:r>
              <a:rPr lang="cs-CZ" altLang="cs-CZ" sz="1600">
                <a:solidFill>
                  <a:srgbClr val="33CC33"/>
                </a:solidFill>
              </a:rPr>
              <a:t>(d)</a:t>
            </a:r>
            <a:r>
              <a:rPr lang="cs-CZ" altLang="cs-CZ" sz="1600"/>
              <a:t>.</a:t>
            </a:r>
          </a:p>
          <a:p>
            <a:pPr eaLnBrk="1" hangingPunct="1">
              <a:lnSpc>
                <a:spcPct val="80000"/>
              </a:lnSpc>
            </a:pPr>
            <a:endParaRPr lang="cs-CZ" altLang="cs-CZ" sz="1600"/>
          </a:p>
          <a:p>
            <a:pPr eaLnBrk="1" hangingPunct="1">
              <a:lnSpc>
                <a:spcPct val="80000"/>
              </a:lnSpc>
            </a:pPr>
            <a:r>
              <a:rPr lang="cs-CZ" altLang="cs-CZ" sz="1600"/>
              <a:t>Hodnoty </a:t>
            </a:r>
            <a:r>
              <a:rPr lang="cs-CZ" altLang="cs-CZ" sz="1600">
                <a:solidFill>
                  <a:srgbClr val="FF0000"/>
                </a:solidFill>
              </a:rPr>
              <a:t>(a)</a:t>
            </a:r>
            <a:r>
              <a:rPr lang="cs-CZ" altLang="cs-CZ" sz="1600"/>
              <a:t>, </a:t>
            </a:r>
            <a:r>
              <a:rPr lang="cs-CZ" altLang="cs-CZ" sz="1600">
                <a:solidFill>
                  <a:srgbClr val="FF0000"/>
                </a:solidFill>
              </a:rPr>
              <a:t>(b)</a:t>
            </a:r>
            <a:r>
              <a:rPr lang="cs-CZ" altLang="cs-CZ" sz="1600"/>
              <a:t> představují </a:t>
            </a:r>
            <a:r>
              <a:rPr lang="cs-CZ" altLang="cs-CZ" sz="1600" i="1"/>
              <a:t>náklady, </a:t>
            </a:r>
            <a:r>
              <a:rPr lang="cs-CZ" altLang="cs-CZ" sz="1600"/>
              <a:t>hodnoty </a:t>
            </a:r>
            <a:r>
              <a:rPr lang="cs-CZ" altLang="cs-CZ" sz="1600">
                <a:solidFill>
                  <a:srgbClr val="33CC33"/>
                </a:solidFill>
              </a:rPr>
              <a:t>(c1)</a:t>
            </a:r>
            <a:r>
              <a:rPr lang="cs-CZ" altLang="cs-CZ" sz="1600"/>
              <a:t> až </a:t>
            </a:r>
            <a:r>
              <a:rPr lang="cs-CZ" altLang="cs-CZ" sz="1600">
                <a:solidFill>
                  <a:srgbClr val="33CC33"/>
                </a:solidFill>
              </a:rPr>
              <a:t>(c10)</a:t>
            </a:r>
            <a:r>
              <a:rPr lang="cs-CZ" altLang="cs-CZ" sz="1600"/>
              <a:t> a hodnota </a:t>
            </a:r>
            <a:r>
              <a:rPr lang="cs-CZ" altLang="cs-CZ" sz="1600">
                <a:solidFill>
                  <a:srgbClr val="33CC33"/>
                </a:solidFill>
              </a:rPr>
              <a:t>(d)</a:t>
            </a:r>
            <a:r>
              <a:rPr lang="cs-CZ" altLang="cs-CZ" sz="1600"/>
              <a:t> představují </a:t>
            </a:r>
            <a:r>
              <a:rPr lang="cs-CZ" altLang="cs-CZ" sz="1600" i="1"/>
              <a:t>výnosy</a:t>
            </a:r>
            <a:r>
              <a:rPr lang="cs-CZ" altLang="cs-CZ" sz="1600"/>
              <a:t>.</a:t>
            </a:r>
          </a:p>
          <a:p>
            <a:pPr eaLnBrk="1" hangingPunct="1">
              <a:lnSpc>
                <a:spcPct val="80000"/>
              </a:lnSpc>
            </a:pPr>
            <a:endParaRPr lang="cs-CZ" altLang="cs-CZ" sz="1600"/>
          </a:p>
          <a:p>
            <a:pPr eaLnBrk="1" hangingPunct="1">
              <a:lnSpc>
                <a:spcPct val="80000"/>
              </a:lnSpc>
            </a:pPr>
            <a:r>
              <a:rPr lang="cs-CZ" altLang="cs-CZ" sz="1600"/>
              <a:t>IRR se vypočte  podle následující rovnice:</a:t>
            </a:r>
          </a:p>
          <a:p>
            <a:pPr eaLnBrk="1" hangingPunct="1">
              <a:lnSpc>
                <a:spcPct val="80000"/>
              </a:lnSpc>
            </a:pPr>
            <a:endParaRPr lang="cs-CZ" altLang="cs-CZ" sz="1600"/>
          </a:p>
          <a:p>
            <a:pPr algn="ctr" eaLnBrk="1" hangingPunct="1">
              <a:lnSpc>
                <a:spcPct val="80000"/>
              </a:lnSpc>
              <a:buFont typeface="Wingdings" pitchFamily="2" charset="2"/>
              <a:buNone/>
            </a:pPr>
            <a:r>
              <a:rPr lang="cs-CZ" altLang="cs-CZ" sz="1600"/>
              <a:t>SH nákladů = SH výnosů </a:t>
            </a:r>
          </a:p>
          <a:p>
            <a:pPr algn="ctr" eaLnBrk="1" hangingPunct="1">
              <a:lnSpc>
                <a:spcPct val="80000"/>
              </a:lnSpc>
              <a:buFont typeface="Wingdings" pitchFamily="2" charset="2"/>
              <a:buNone/>
            </a:pPr>
            <a:endParaRPr lang="cs-CZ" altLang="cs-CZ" sz="1600"/>
          </a:p>
          <a:p>
            <a:pPr eaLnBrk="1" hangingPunct="1">
              <a:lnSpc>
                <a:spcPct val="80000"/>
              </a:lnSpc>
              <a:buFont typeface="Wingdings" pitchFamily="2" charset="2"/>
              <a:buNone/>
            </a:pPr>
            <a:r>
              <a:rPr lang="cs-CZ" altLang="cs-CZ" sz="1600">
                <a:solidFill>
                  <a:srgbClr val="FF0000"/>
                </a:solidFill>
              </a:rPr>
              <a:t>  (a) + (b)</a:t>
            </a:r>
            <a:r>
              <a:rPr lang="cs-CZ" altLang="cs-CZ" sz="1600"/>
              <a:t> = </a:t>
            </a:r>
            <a:r>
              <a:rPr lang="cs-CZ" altLang="cs-CZ" sz="1600">
                <a:solidFill>
                  <a:srgbClr val="33CC33"/>
                </a:solidFill>
              </a:rPr>
              <a:t>(c1) až (c5) + (d)</a:t>
            </a:r>
          </a:p>
          <a:p>
            <a:pPr eaLnBrk="1" hangingPunct="1">
              <a:lnSpc>
                <a:spcPct val="80000"/>
              </a:lnSpc>
              <a:buFont typeface="Wingdings" pitchFamily="2" charset="2"/>
              <a:buNone/>
            </a:pPr>
            <a:r>
              <a:rPr lang="cs-CZ" altLang="cs-CZ" sz="1600"/>
              <a:t>			</a:t>
            </a:r>
          </a:p>
          <a:p>
            <a:pPr eaLnBrk="1" hangingPunct="1">
              <a:lnSpc>
                <a:spcPct val="80000"/>
              </a:lnSpc>
              <a:buFont typeface="Wingdings" pitchFamily="2" charset="2"/>
              <a:buNone/>
            </a:pPr>
            <a:endParaRPr lang="en-US" altLang="cs-CZ" sz="1600"/>
          </a:p>
        </p:txBody>
      </p:sp>
      <p:sp>
        <p:nvSpPr>
          <p:cNvPr id="71684" name="Zástupný symbol pro zápatí 1">
            <a:extLst>
              <a:ext uri="{FF2B5EF4-FFF2-40B4-BE49-F238E27FC236}">
                <a16:creationId xmlns:a16="http://schemas.microsoft.com/office/drawing/2014/main" id="{80E840B4-3CD8-FB9C-AA8D-44DC2A8F04C3}"/>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71685" name="Zástupný symbol pro číslo snímku 2">
            <a:extLst>
              <a:ext uri="{FF2B5EF4-FFF2-40B4-BE49-F238E27FC236}">
                <a16:creationId xmlns:a16="http://schemas.microsoft.com/office/drawing/2014/main" id="{4AF600BB-B1D0-2F6F-E6EA-84DBFCB32721}"/>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4632142E-E06C-2941-9431-CDBC4E56E994}" type="slidenum">
              <a:rPr lang="en-US" altLang="cs-CZ" sz="1200" smtClean="0">
                <a:solidFill>
                  <a:srgbClr val="898989"/>
                </a:solidFill>
                <a:latin typeface="Arial" panose="020B0604020202020204" pitchFamily="34" charset="0"/>
                <a:ea typeface="+mn-ea"/>
              </a:rPr>
              <a:pPr algn="l">
                <a:spcBef>
                  <a:spcPct val="0"/>
                </a:spcBef>
                <a:buClrTx/>
                <a:buFontTx/>
                <a:buNone/>
                <a:defRPr/>
              </a:pPr>
              <a:t>41</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778E0E1D-6642-AE61-BB1D-A5FC791FCA4B}"/>
              </a:ext>
            </a:extLst>
          </p:cNvPr>
          <p:cNvSpPr>
            <a:spLocks noGrp="1" noChangeArrowheads="1"/>
          </p:cNvSpPr>
          <p:nvPr>
            <p:ph type="title"/>
          </p:nvPr>
        </p:nvSpPr>
        <p:spPr/>
        <p:txBody>
          <a:bodyPr/>
          <a:lstStyle/>
          <a:p>
            <a:pPr eaLnBrk="1" hangingPunct="1"/>
            <a:r>
              <a:rPr lang="cs-CZ" altLang="cs-CZ"/>
              <a:t>WACC</a:t>
            </a:r>
            <a:endParaRPr lang="en-US" altLang="cs-CZ"/>
          </a:p>
        </p:txBody>
      </p:sp>
      <p:sp>
        <p:nvSpPr>
          <p:cNvPr id="43010" name="Rectangle 3">
            <a:extLst>
              <a:ext uri="{FF2B5EF4-FFF2-40B4-BE49-F238E27FC236}">
                <a16:creationId xmlns:a16="http://schemas.microsoft.com/office/drawing/2014/main" id="{661336E2-ACEA-472C-D845-6908CDEE8011}"/>
              </a:ext>
            </a:extLst>
          </p:cNvPr>
          <p:cNvSpPr>
            <a:spLocks noGrp="1" noChangeArrowheads="1"/>
          </p:cNvSpPr>
          <p:nvPr>
            <p:ph type="body" sz="half" idx="1"/>
          </p:nvPr>
        </p:nvSpPr>
        <p:spPr>
          <a:xfrm>
            <a:off x="587375" y="1628775"/>
            <a:ext cx="7969250" cy="4321175"/>
          </a:xfrm>
        </p:spPr>
        <p:txBody>
          <a:bodyPr/>
          <a:lstStyle/>
          <a:p>
            <a:pPr algn="just">
              <a:defRPr/>
            </a:pPr>
            <a:r>
              <a:rPr lang="cs-CZ" sz="1400" b="1" dirty="0">
                <a:solidFill>
                  <a:srgbClr val="C00000"/>
                </a:solidFill>
              </a:rPr>
              <a:t>Vážené průměrné náklady kapitálu (WACC)</a:t>
            </a:r>
            <a:r>
              <a:rPr lang="cs-CZ" sz="1400" b="1" dirty="0"/>
              <a:t> </a:t>
            </a:r>
            <a:r>
              <a:rPr lang="cs-CZ" sz="1400" dirty="0"/>
              <a:t>představují smíšenou sazbu nákladů všech možných zdrojů financování, které firma využívá (akcie, dluhopisy, nerozdělený zisk, ...). </a:t>
            </a:r>
          </a:p>
          <a:p>
            <a:pPr algn="just">
              <a:defRPr/>
            </a:pPr>
            <a:r>
              <a:rPr lang="cs-CZ" sz="1400" dirty="0"/>
              <a:t>Sazba je vypočítána jako suma sazeb nákladů každého druhu kapitálu, které jsou váženy svým zastoupením na celkové výši kapitálu.</a:t>
            </a:r>
          </a:p>
          <a:p>
            <a:pPr algn="just">
              <a:defRPr/>
            </a:pPr>
            <a:r>
              <a:rPr lang="cs-CZ" sz="1400" b="1" dirty="0">
                <a:solidFill>
                  <a:srgbClr val="C00000"/>
                </a:solidFill>
              </a:rPr>
              <a:t>WACC</a:t>
            </a:r>
            <a:r>
              <a:rPr lang="cs-CZ" sz="1400" dirty="0"/>
              <a:t> zpravidla představuje minimální výnos, kterého by měl investiční projekt dosáhnout. Je proto často používán jako diskontní sazba ve výpočtech DCF a jako </a:t>
            </a:r>
            <a:r>
              <a:rPr lang="en-US" sz="1400" dirty="0" err="1"/>
              <a:t>tzv</a:t>
            </a:r>
            <a:r>
              <a:rPr lang="en-US" sz="1400" dirty="0"/>
              <a:t>. </a:t>
            </a:r>
            <a:r>
              <a:rPr lang="en-US" sz="1400" b="1" dirty="0">
                <a:solidFill>
                  <a:srgbClr val="C00000"/>
                </a:solidFill>
              </a:rPr>
              <a:t>Hurdle Rate.</a:t>
            </a:r>
            <a:endParaRPr lang="cs-CZ" sz="1400" dirty="0"/>
          </a:p>
          <a:p>
            <a:pPr eaLnBrk="1" hangingPunct="1">
              <a:lnSpc>
                <a:spcPct val="80000"/>
              </a:lnSpc>
              <a:defRPr/>
            </a:pPr>
            <a:endParaRPr lang="cs-CZ" altLang="cs-CZ" sz="1600" dirty="0"/>
          </a:p>
          <a:p>
            <a:pPr marL="0" indent="0" eaLnBrk="1" hangingPunct="1">
              <a:lnSpc>
                <a:spcPct val="80000"/>
              </a:lnSpc>
              <a:buFont typeface="Wingdings" pitchFamily="2" charset="2"/>
              <a:buNone/>
              <a:defRPr/>
            </a:pPr>
            <a:endParaRPr lang="cs-CZ" sz="1600" b="1" dirty="0"/>
          </a:p>
          <a:p>
            <a:pPr eaLnBrk="1" hangingPunct="1">
              <a:lnSpc>
                <a:spcPct val="80000"/>
              </a:lnSpc>
              <a:defRPr/>
            </a:pPr>
            <a:endParaRPr lang="cs-CZ" altLang="cs-CZ" sz="1600" dirty="0"/>
          </a:p>
          <a:p>
            <a:pPr eaLnBrk="1" hangingPunct="1">
              <a:lnSpc>
                <a:spcPct val="80000"/>
              </a:lnSpc>
              <a:buFont typeface="Wingdings" pitchFamily="2" charset="2"/>
              <a:buNone/>
              <a:defRPr/>
            </a:pPr>
            <a:r>
              <a:rPr lang="cs-CZ" altLang="cs-CZ" sz="1600" dirty="0">
                <a:solidFill>
                  <a:srgbClr val="C00000"/>
                </a:solidFill>
              </a:rPr>
              <a:t>  </a:t>
            </a:r>
            <a:r>
              <a:rPr lang="cs-CZ" altLang="cs-CZ" sz="1600" b="1" dirty="0">
                <a:solidFill>
                  <a:srgbClr val="C00000"/>
                </a:solidFill>
              </a:rPr>
              <a:t>WACC</a:t>
            </a:r>
            <a:r>
              <a:rPr lang="cs-CZ" altLang="cs-CZ" sz="1600" dirty="0">
                <a:solidFill>
                  <a:srgbClr val="C00000"/>
                </a:solidFill>
              </a:rPr>
              <a:t> </a:t>
            </a:r>
            <a:r>
              <a:rPr lang="cs-CZ" altLang="cs-CZ" sz="1600" dirty="0"/>
              <a:t>=</a:t>
            </a:r>
          </a:p>
          <a:p>
            <a:pPr eaLnBrk="1" hangingPunct="1">
              <a:lnSpc>
                <a:spcPct val="80000"/>
              </a:lnSpc>
              <a:buFont typeface="Wingdings" pitchFamily="2" charset="2"/>
              <a:buNone/>
              <a:defRPr/>
            </a:pPr>
            <a:br>
              <a:rPr lang="cs-CZ" altLang="cs-CZ" sz="1600" dirty="0"/>
            </a:br>
            <a:r>
              <a:rPr lang="cs-CZ" altLang="cs-CZ" sz="1600" dirty="0"/>
              <a:t> </a:t>
            </a:r>
          </a:p>
          <a:p>
            <a:pPr eaLnBrk="1" hangingPunct="1">
              <a:lnSpc>
                <a:spcPct val="80000"/>
              </a:lnSpc>
              <a:defRPr/>
            </a:pPr>
            <a:endParaRPr lang="cs-CZ" altLang="cs-CZ" sz="1600" dirty="0"/>
          </a:p>
          <a:p>
            <a:pPr eaLnBrk="1" hangingPunct="1">
              <a:lnSpc>
                <a:spcPct val="80000"/>
              </a:lnSpc>
              <a:defRPr/>
            </a:pPr>
            <a:endParaRPr lang="en-US" altLang="cs-CZ" sz="1600" dirty="0"/>
          </a:p>
        </p:txBody>
      </p:sp>
      <p:sp>
        <p:nvSpPr>
          <p:cNvPr id="73731" name="Rectangle 2">
            <a:extLst>
              <a:ext uri="{FF2B5EF4-FFF2-40B4-BE49-F238E27FC236}">
                <a16:creationId xmlns:a16="http://schemas.microsoft.com/office/drawing/2014/main" id="{5A22C49F-C6A4-66FB-CBE3-69BC7611537F}"/>
              </a:ext>
            </a:extLst>
          </p:cNvPr>
          <p:cNvSpPr>
            <a:spLocks noChangeArrowheads="1"/>
          </p:cNvSpPr>
          <p:nvPr/>
        </p:nvSpPr>
        <p:spPr bwMode="auto">
          <a:xfrm>
            <a:off x="1547813" y="386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cs-CZ" altLang="cs-CZ" sz="1800"/>
          </a:p>
        </p:txBody>
      </p:sp>
      <p:sp>
        <p:nvSpPr>
          <p:cNvPr id="73732" name="Rectangle 4">
            <a:extLst>
              <a:ext uri="{FF2B5EF4-FFF2-40B4-BE49-F238E27FC236}">
                <a16:creationId xmlns:a16="http://schemas.microsoft.com/office/drawing/2014/main" id="{6E98C75F-782D-740F-6A1E-564A1DDFCBE9}"/>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cs-CZ" altLang="cs-CZ" sz="1800"/>
          </a:p>
        </p:txBody>
      </p:sp>
      <p:sp>
        <p:nvSpPr>
          <p:cNvPr id="73733" name="Rectangle 6">
            <a:extLst>
              <a:ext uri="{FF2B5EF4-FFF2-40B4-BE49-F238E27FC236}">
                <a16:creationId xmlns:a16="http://schemas.microsoft.com/office/drawing/2014/main" id="{DE576465-29F6-6BCF-E238-272F55DD6965}"/>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cs-CZ" altLang="cs-CZ" sz="1800"/>
          </a:p>
        </p:txBody>
      </p:sp>
      <p:sp>
        <p:nvSpPr>
          <p:cNvPr id="73734" name="Rectangle 10">
            <a:extLst>
              <a:ext uri="{FF2B5EF4-FFF2-40B4-BE49-F238E27FC236}">
                <a16:creationId xmlns:a16="http://schemas.microsoft.com/office/drawing/2014/main" id="{A1C13498-6FB6-C288-CB5A-6BAFC2FBFAC2}"/>
              </a:ext>
            </a:extLst>
          </p:cNvPr>
          <p:cNvSpPr>
            <a:spLocks noChangeArrowheads="1"/>
          </p:cNvSpPr>
          <p:nvPr/>
        </p:nvSpPr>
        <p:spPr bwMode="auto">
          <a:xfrm>
            <a:off x="1547813" y="386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cs-CZ" altLang="cs-CZ" sz="1800"/>
          </a:p>
        </p:txBody>
      </p:sp>
      <p:pic>
        <p:nvPicPr>
          <p:cNvPr id="73735" name="Obrázek 3" descr="/var/folders/gg/fh59s4wx2kgghlgkh4ckbwlc0000gn/T/com.microsoft.Word/WebArchiveCopyPasteTempFiles/O69_WACC.png">
            <a:extLst>
              <a:ext uri="{FF2B5EF4-FFF2-40B4-BE49-F238E27FC236}">
                <a16:creationId xmlns:a16="http://schemas.microsoft.com/office/drawing/2014/main" id="{39563A91-DD60-C580-5674-8F51427DE3F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692275" y="3341688"/>
            <a:ext cx="686435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TextovéPole 8">
            <a:extLst>
              <a:ext uri="{FF2B5EF4-FFF2-40B4-BE49-F238E27FC236}">
                <a16:creationId xmlns:a16="http://schemas.microsoft.com/office/drawing/2014/main" id="{2319F043-8857-1176-6BB9-0507B06DFFA8}"/>
              </a:ext>
            </a:extLst>
          </p:cNvPr>
          <p:cNvSpPr txBox="1">
            <a:spLocks noChangeArrowheads="1"/>
          </p:cNvSpPr>
          <p:nvPr/>
        </p:nvSpPr>
        <p:spPr bwMode="auto">
          <a:xfrm>
            <a:off x="4284663" y="4581525"/>
            <a:ext cx="21590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cs-CZ" altLang="cs-CZ" sz="1800"/>
          </a:p>
        </p:txBody>
      </p:sp>
      <p:sp>
        <p:nvSpPr>
          <p:cNvPr id="73737" name="Obdélník 9">
            <a:extLst>
              <a:ext uri="{FF2B5EF4-FFF2-40B4-BE49-F238E27FC236}">
                <a16:creationId xmlns:a16="http://schemas.microsoft.com/office/drawing/2014/main" id="{6DD51DF7-CF89-0F4F-6AC1-C23684FD8F4A}"/>
              </a:ext>
            </a:extLst>
          </p:cNvPr>
          <p:cNvSpPr>
            <a:spLocks noChangeArrowheads="1"/>
          </p:cNvSpPr>
          <p:nvPr/>
        </p:nvSpPr>
        <p:spPr bwMode="auto">
          <a:xfrm>
            <a:off x="1547813" y="4765675"/>
            <a:ext cx="4572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750"/>
              </a:spcAft>
              <a:buClrTx/>
              <a:buSzTx/>
              <a:buFontTx/>
              <a:buNone/>
            </a:pPr>
            <a:r>
              <a:rPr lang="cs-CZ" altLang="cs-CZ" sz="1200" b="1" i="1">
                <a:solidFill>
                  <a:srgbClr val="214C6D"/>
                </a:solidFill>
                <a:cs typeface="Times New Roman" panose="02020603050405020304" pitchFamily="18" charset="0"/>
              </a:rPr>
              <a:t>K</a:t>
            </a:r>
            <a:r>
              <a:rPr lang="cs-CZ" altLang="cs-CZ" sz="1200" b="1" i="1" baseline="-25000">
                <a:solidFill>
                  <a:srgbClr val="214C6D"/>
                </a:solidFill>
                <a:cs typeface="Times New Roman" panose="02020603050405020304" pitchFamily="18" charset="0"/>
              </a:rPr>
              <a:t>e</a:t>
            </a:r>
            <a:r>
              <a:rPr lang="cs-CZ" altLang="cs-CZ" sz="1200" b="1" i="1">
                <a:solidFill>
                  <a:srgbClr val="214C6D"/>
                </a:solidFill>
                <a:cs typeface="Times New Roman" panose="02020603050405020304" pitchFamily="18" charset="0"/>
              </a:rPr>
              <a:t> = </a:t>
            </a:r>
            <a:r>
              <a:rPr lang="cs-CZ" altLang="cs-CZ" sz="1200" b="1" i="1" u="sng">
                <a:solidFill>
                  <a:srgbClr val="214C6D"/>
                </a:solidFill>
                <a:cs typeface="Times New Roman" panose="02020603050405020304" pitchFamily="18" charset="0"/>
                <a:hlinkClick r:id="rId5"/>
              </a:rPr>
              <a:t>náklady na vlastní kapitál</a:t>
            </a:r>
            <a:endParaRPr lang="cs-CZ" altLang="cs-CZ" sz="1200">
              <a:latin typeface="Times New Roman" panose="02020603050405020304" pitchFamily="18" charset="0"/>
              <a:cs typeface="Times New Roman" panose="02020603050405020304" pitchFamily="18" charset="0"/>
            </a:endParaRPr>
          </a:p>
          <a:p>
            <a:pPr>
              <a:spcBef>
                <a:spcPct val="0"/>
              </a:spcBef>
              <a:spcAft>
                <a:spcPts val="750"/>
              </a:spcAft>
              <a:buClrTx/>
              <a:buSzTx/>
              <a:buFontTx/>
              <a:buNone/>
            </a:pPr>
            <a:r>
              <a:rPr lang="cs-CZ" altLang="cs-CZ" sz="1200" b="1" i="1">
                <a:solidFill>
                  <a:srgbClr val="214C6D"/>
                </a:solidFill>
                <a:cs typeface="Times New Roman" panose="02020603050405020304" pitchFamily="18" charset="0"/>
              </a:rPr>
              <a:t>K</a:t>
            </a:r>
            <a:r>
              <a:rPr lang="cs-CZ" altLang="cs-CZ" sz="1200" b="1" i="1" baseline="-25000">
                <a:solidFill>
                  <a:srgbClr val="214C6D"/>
                </a:solidFill>
                <a:cs typeface="Times New Roman" panose="02020603050405020304" pitchFamily="18" charset="0"/>
              </a:rPr>
              <a:t>d</a:t>
            </a:r>
            <a:r>
              <a:rPr lang="cs-CZ" altLang="cs-CZ" sz="1200" b="1" i="1">
                <a:solidFill>
                  <a:srgbClr val="214C6D"/>
                </a:solidFill>
                <a:cs typeface="Times New Roman" panose="02020603050405020304" pitchFamily="18" charset="0"/>
              </a:rPr>
              <a:t> = </a:t>
            </a:r>
            <a:r>
              <a:rPr lang="cs-CZ" altLang="cs-CZ" sz="1200" b="1" i="1" u="sng">
                <a:solidFill>
                  <a:srgbClr val="214C6D"/>
                </a:solidFill>
                <a:cs typeface="Times New Roman" panose="02020603050405020304" pitchFamily="18" charset="0"/>
                <a:hlinkClick r:id="rId6"/>
              </a:rPr>
              <a:t>náklady na cizí kapitál</a:t>
            </a:r>
            <a:r>
              <a:rPr lang="cs-CZ" altLang="cs-CZ" sz="1200" b="1" i="1">
                <a:latin typeface="Times New Roman" panose="02020603050405020304" pitchFamily="18" charset="0"/>
                <a:cs typeface="Times New Roman" panose="02020603050405020304" pitchFamily="18" charset="0"/>
              </a:rPr>
              <a:t> </a:t>
            </a:r>
            <a:endParaRPr lang="cs-CZ" altLang="cs-CZ" sz="1200">
              <a:latin typeface="Times New Roman" panose="02020603050405020304" pitchFamily="18" charset="0"/>
              <a:cs typeface="Times New Roman" panose="02020603050405020304" pitchFamily="18" charset="0"/>
            </a:endParaRPr>
          </a:p>
        </p:txBody>
      </p:sp>
      <p:sp>
        <p:nvSpPr>
          <p:cNvPr id="73738" name="Zástupný symbol pro zápatí 1">
            <a:extLst>
              <a:ext uri="{FF2B5EF4-FFF2-40B4-BE49-F238E27FC236}">
                <a16:creationId xmlns:a16="http://schemas.microsoft.com/office/drawing/2014/main" id="{9174BFDF-21E4-E610-1150-EB3563AF4590}"/>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75787" name="Zástupný symbol pro číslo snímku 2">
            <a:extLst>
              <a:ext uri="{FF2B5EF4-FFF2-40B4-BE49-F238E27FC236}">
                <a16:creationId xmlns:a16="http://schemas.microsoft.com/office/drawing/2014/main" id="{8DE1CB5A-200F-26CE-DD01-1E6B806AE80B}"/>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4E3DBBF7-E996-C642-B7FD-C0A0A86DAC73}" type="slidenum">
              <a:rPr lang="en-US" altLang="cs-CZ" sz="1200" smtClean="0">
                <a:solidFill>
                  <a:srgbClr val="898989"/>
                </a:solidFill>
                <a:latin typeface="Arial" panose="020B0604020202020204" pitchFamily="34" charset="0"/>
                <a:ea typeface="+mn-ea"/>
              </a:rPr>
              <a:pPr algn="l">
                <a:spcBef>
                  <a:spcPct val="0"/>
                </a:spcBef>
                <a:buClrTx/>
                <a:buFontTx/>
                <a:buNone/>
                <a:defRPr/>
              </a:pPr>
              <a:t>42</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5A05E93B-C916-5D06-E0E7-A0A1256E401F}"/>
              </a:ext>
            </a:extLst>
          </p:cNvPr>
          <p:cNvSpPr>
            <a:spLocks noGrp="1" noChangeArrowheads="1"/>
          </p:cNvSpPr>
          <p:nvPr>
            <p:ph type="title"/>
          </p:nvPr>
        </p:nvSpPr>
        <p:spPr/>
        <p:txBody>
          <a:bodyPr/>
          <a:lstStyle/>
          <a:p>
            <a:pPr eaLnBrk="1" hangingPunct="1"/>
            <a:r>
              <a:rPr lang="cs-CZ" altLang="cs-CZ" sz="3600"/>
              <a:t>Rekapitulace i)</a:t>
            </a:r>
            <a:endParaRPr lang="en-US" altLang="cs-CZ" sz="3600"/>
          </a:p>
        </p:txBody>
      </p:sp>
      <p:sp>
        <p:nvSpPr>
          <p:cNvPr id="10" name="Rectangle 3">
            <a:extLst>
              <a:ext uri="{FF2B5EF4-FFF2-40B4-BE49-F238E27FC236}">
                <a16:creationId xmlns:a16="http://schemas.microsoft.com/office/drawing/2014/main" id="{37C701CC-0A47-E0F8-3EDE-1FC46C3F813C}"/>
              </a:ext>
            </a:extLst>
          </p:cNvPr>
          <p:cNvSpPr txBox="1">
            <a:spLocks noChangeArrowheads="1"/>
          </p:cNvSpPr>
          <p:nvPr/>
        </p:nvSpPr>
        <p:spPr bwMode="auto">
          <a:xfrm>
            <a:off x="457200" y="1628775"/>
            <a:ext cx="8075613" cy="4895850"/>
          </a:xfrm>
          <a:prstGeom prst="rect">
            <a:avLst/>
          </a:prstGeom>
          <a:noFill/>
          <a:ln>
            <a:noFill/>
          </a:ln>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8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8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algn="just">
              <a:defRPr/>
            </a:pPr>
            <a:endParaRPr lang="cs-CZ" sz="1400" b="1" dirty="0"/>
          </a:p>
          <a:p>
            <a:pPr algn="just">
              <a:defRPr/>
            </a:pPr>
            <a:r>
              <a:rPr lang="cs-CZ" sz="1400" b="1" dirty="0"/>
              <a:t>Stanovení hodnoty nemovitého majetku</a:t>
            </a:r>
          </a:p>
          <a:p>
            <a:pPr algn="just">
              <a:defRPr/>
            </a:pPr>
            <a:endParaRPr lang="cs-CZ" sz="1400" b="1" dirty="0"/>
          </a:p>
          <a:p>
            <a:pPr algn="just">
              <a:defRPr/>
            </a:pPr>
            <a:r>
              <a:rPr lang="cs-CZ" sz="1400" b="1" dirty="0" err="1"/>
              <a:t>SpaceToValue</a:t>
            </a:r>
            <a:endParaRPr lang="cs-CZ" sz="1400" b="1" dirty="0"/>
          </a:p>
          <a:p>
            <a:pPr algn="just">
              <a:defRPr/>
            </a:pPr>
            <a:endParaRPr lang="cs-CZ" sz="1400" b="1" dirty="0"/>
          </a:p>
          <a:p>
            <a:pPr algn="just">
              <a:defRPr/>
            </a:pPr>
            <a:r>
              <a:rPr lang="cs-CZ" sz="1400" b="1" dirty="0" err="1"/>
              <a:t>ValueToSpace</a:t>
            </a:r>
            <a:endParaRPr lang="cs-CZ" sz="1400" b="1" dirty="0"/>
          </a:p>
          <a:p>
            <a:pPr algn="just">
              <a:defRPr/>
            </a:pPr>
            <a:endParaRPr lang="cs-CZ" sz="1400" b="1" dirty="0"/>
          </a:p>
          <a:p>
            <a:pPr algn="just">
              <a:defRPr/>
            </a:pPr>
            <a:r>
              <a:rPr lang="cs-CZ" sz="1400" b="1" dirty="0"/>
              <a:t>Residuální výpočet</a:t>
            </a:r>
          </a:p>
          <a:p>
            <a:pPr lvl="1" algn="just">
              <a:defRPr/>
            </a:pPr>
            <a:r>
              <a:rPr lang="cs-CZ" sz="1200" dirty="0"/>
              <a:t>Stanovení hodnoty pozemku </a:t>
            </a:r>
          </a:p>
          <a:p>
            <a:pPr lvl="1" algn="just">
              <a:defRPr/>
            </a:pPr>
            <a:r>
              <a:rPr lang="cs-CZ" sz="1200" dirty="0"/>
              <a:t>Ke zvolenému projektu, zvolené struktuře, hledám hodnotu pozemku</a:t>
            </a:r>
          </a:p>
          <a:p>
            <a:pPr algn="just">
              <a:defRPr/>
            </a:pPr>
            <a:endParaRPr lang="cs-CZ" sz="1400" dirty="0"/>
          </a:p>
          <a:p>
            <a:pPr algn="just">
              <a:defRPr/>
            </a:pPr>
            <a:r>
              <a:rPr lang="cs-CZ" sz="1400" b="1" dirty="0"/>
              <a:t>Reverzní Residuální Hodnota (</a:t>
            </a:r>
            <a:r>
              <a:rPr lang="cs-CZ" sz="1400" b="1" dirty="0" err="1"/>
              <a:t>Valude</a:t>
            </a:r>
            <a:r>
              <a:rPr lang="cs-CZ" sz="1400" b="1" dirty="0"/>
              <a:t> to </a:t>
            </a:r>
            <a:r>
              <a:rPr lang="cs-CZ" sz="1400" b="1" dirty="0" err="1"/>
              <a:t>Space</a:t>
            </a:r>
            <a:r>
              <a:rPr lang="cs-CZ" sz="1400" b="1" dirty="0"/>
              <a:t>)</a:t>
            </a:r>
          </a:p>
          <a:p>
            <a:pPr lvl="1" algn="just">
              <a:defRPr/>
            </a:pPr>
            <a:r>
              <a:rPr lang="cs-CZ" sz="1200" dirty="0"/>
              <a:t>Mám danou hodnotu řešeného území</a:t>
            </a:r>
          </a:p>
          <a:p>
            <a:pPr lvl="1" algn="just">
              <a:defRPr/>
            </a:pPr>
            <a:r>
              <a:rPr lang="cs-CZ" sz="1200" dirty="0"/>
              <a:t>Hledám takové řešení, které mi umožní nahradit stávající hodnotu při dosažení ekonomické rovnováhy včetně developerského profitu</a:t>
            </a:r>
          </a:p>
          <a:p>
            <a:pPr marL="0" indent="0" algn="just">
              <a:buFont typeface="Wingdings" pitchFamily="2" charset="2"/>
              <a:buNone/>
              <a:defRPr/>
            </a:pPr>
            <a:endParaRPr lang="cs-CZ" sz="1400" dirty="0"/>
          </a:p>
          <a:p>
            <a:pPr marL="0" indent="0" algn="just">
              <a:buFont typeface="Wingdings" pitchFamily="2" charset="2"/>
              <a:buNone/>
              <a:defRPr/>
            </a:pPr>
            <a:endParaRPr lang="cs-CZ" sz="1400" dirty="0"/>
          </a:p>
          <a:p>
            <a:pPr eaLnBrk="1" hangingPunct="1">
              <a:lnSpc>
                <a:spcPct val="80000"/>
              </a:lnSpc>
              <a:defRPr/>
            </a:pPr>
            <a:endParaRPr lang="en-US" altLang="cs-CZ" sz="1400" kern="0" dirty="0"/>
          </a:p>
        </p:txBody>
      </p:sp>
      <p:sp>
        <p:nvSpPr>
          <p:cNvPr id="77827" name="Zástupný symbol pro zápatí 1">
            <a:extLst>
              <a:ext uri="{FF2B5EF4-FFF2-40B4-BE49-F238E27FC236}">
                <a16:creationId xmlns:a16="http://schemas.microsoft.com/office/drawing/2014/main" id="{DB016261-3EDE-6183-6928-826532BFEE21}"/>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79876" name="Zástupný symbol pro číslo snímku 2">
            <a:extLst>
              <a:ext uri="{FF2B5EF4-FFF2-40B4-BE49-F238E27FC236}">
                <a16:creationId xmlns:a16="http://schemas.microsoft.com/office/drawing/2014/main" id="{034CDF6B-D430-C4E4-08E9-6AC5400F4207}"/>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CEE6AF07-0D3F-724D-975D-DFF2D5FA42EF}" type="slidenum">
              <a:rPr lang="en-US" altLang="cs-CZ" sz="1200" smtClean="0">
                <a:solidFill>
                  <a:srgbClr val="898989"/>
                </a:solidFill>
                <a:latin typeface="Arial" panose="020B0604020202020204" pitchFamily="34" charset="0"/>
                <a:ea typeface="+mn-ea"/>
              </a:rPr>
              <a:pPr algn="l">
                <a:spcBef>
                  <a:spcPct val="0"/>
                </a:spcBef>
                <a:buClrTx/>
                <a:buFontTx/>
                <a:buNone/>
                <a:defRPr/>
              </a:pPr>
              <a:t>43</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549BDCE3-BCAB-407A-5D34-78684784A5EB}"/>
              </a:ext>
            </a:extLst>
          </p:cNvPr>
          <p:cNvSpPr>
            <a:spLocks noGrp="1" noChangeArrowheads="1"/>
          </p:cNvSpPr>
          <p:nvPr>
            <p:ph type="title"/>
          </p:nvPr>
        </p:nvSpPr>
        <p:spPr/>
        <p:txBody>
          <a:bodyPr/>
          <a:lstStyle/>
          <a:p>
            <a:pPr eaLnBrk="1" hangingPunct="1"/>
            <a:r>
              <a:rPr lang="cs-CZ" altLang="cs-CZ" sz="3600"/>
              <a:t>Rekapitulace ii)</a:t>
            </a:r>
            <a:endParaRPr lang="en-US" altLang="cs-CZ" sz="3600"/>
          </a:p>
        </p:txBody>
      </p:sp>
      <p:sp>
        <p:nvSpPr>
          <p:cNvPr id="10" name="Rectangle 3">
            <a:extLst>
              <a:ext uri="{FF2B5EF4-FFF2-40B4-BE49-F238E27FC236}">
                <a16:creationId xmlns:a16="http://schemas.microsoft.com/office/drawing/2014/main" id="{449BCA7E-A8B2-0348-1404-47EF6D9A6520}"/>
              </a:ext>
            </a:extLst>
          </p:cNvPr>
          <p:cNvSpPr txBox="1">
            <a:spLocks noChangeArrowheads="1"/>
          </p:cNvSpPr>
          <p:nvPr/>
        </p:nvSpPr>
        <p:spPr bwMode="auto">
          <a:xfrm>
            <a:off x="457200" y="1628775"/>
            <a:ext cx="8075613" cy="4895850"/>
          </a:xfrm>
          <a:prstGeom prst="rect">
            <a:avLst/>
          </a:prstGeom>
          <a:noFill/>
          <a:ln>
            <a:noFill/>
          </a:ln>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8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8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800">
                <a:solidFill>
                  <a:schemeClr val="tx1"/>
                </a:solidFill>
                <a:latin typeface="+mn-lt"/>
                <a:cs typeface="+mn-cs"/>
              </a:defRPr>
            </a:lvl9pPr>
          </a:lstStyle>
          <a:p>
            <a:pPr marL="0" indent="0" algn="just">
              <a:buFont typeface="Wingdings" pitchFamily="2" charset="2"/>
              <a:buNone/>
              <a:defRPr/>
            </a:pPr>
            <a:endParaRPr lang="cs-CZ" sz="1400" dirty="0"/>
          </a:p>
          <a:p>
            <a:pPr algn="just">
              <a:defRPr/>
            </a:pPr>
            <a:r>
              <a:rPr lang="cs-CZ" sz="1400" b="1" dirty="0"/>
              <a:t>Od dat k informacím</a:t>
            </a:r>
          </a:p>
          <a:p>
            <a:pPr algn="just">
              <a:defRPr/>
            </a:pPr>
            <a:endParaRPr lang="cs-CZ" sz="1400" dirty="0"/>
          </a:p>
          <a:p>
            <a:pPr algn="just">
              <a:defRPr/>
            </a:pPr>
            <a:r>
              <a:rPr lang="cs-CZ" sz="1400" b="1" dirty="0"/>
              <a:t>Od informace k jejímu vyhodnocení</a:t>
            </a:r>
          </a:p>
          <a:p>
            <a:pPr algn="just">
              <a:defRPr/>
            </a:pPr>
            <a:endParaRPr lang="cs-CZ" sz="1400" b="1" dirty="0"/>
          </a:p>
          <a:p>
            <a:pPr algn="just">
              <a:defRPr/>
            </a:pPr>
            <a:r>
              <a:rPr lang="cs-CZ" sz="1400" b="1" dirty="0"/>
              <a:t>Od vyhodnocení k prezentaci výsledků</a:t>
            </a:r>
          </a:p>
          <a:p>
            <a:pPr algn="just">
              <a:defRPr/>
            </a:pPr>
            <a:endParaRPr lang="cs-CZ" sz="1400" b="1" dirty="0"/>
          </a:p>
          <a:p>
            <a:pPr algn="just">
              <a:defRPr/>
            </a:pPr>
            <a:r>
              <a:rPr lang="cs-CZ" sz="1400" b="1" dirty="0"/>
              <a:t>Od vyhodnocené a </a:t>
            </a:r>
            <a:r>
              <a:rPr lang="cs-CZ" sz="1400" b="1" dirty="0" err="1"/>
              <a:t>odprezentované</a:t>
            </a:r>
            <a:r>
              <a:rPr lang="cs-CZ" sz="1400" b="1" dirty="0"/>
              <a:t> informace  k rozhodnutí</a:t>
            </a:r>
          </a:p>
          <a:p>
            <a:pPr algn="just">
              <a:defRPr/>
            </a:pPr>
            <a:endParaRPr lang="cs-CZ" sz="1400" dirty="0"/>
          </a:p>
          <a:p>
            <a:pPr algn="just">
              <a:defRPr/>
            </a:pPr>
            <a:r>
              <a:rPr lang="cs-CZ" sz="1400" b="1" dirty="0"/>
              <a:t>ÚP / MPP</a:t>
            </a:r>
          </a:p>
          <a:p>
            <a:pPr algn="just">
              <a:defRPr/>
            </a:pPr>
            <a:endParaRPr lang="cs-CZ" sz="1400" dirty="0"/>
          </a:p>
          <a:p>
            <a:pPr algn="just">
              <a:defRPr/>
            </a:pPr>
            <a:r>
              <a:rPr lang="cs-CZ" sz="1400" b="1" dirty="0"/>
              <a:t>Práce s daty</a:t>
            </a:r>
          </a:p>
          <a:p>
            <a:pPr algn="just">
              <a:defRPr/>
            </a:pPr>
            <a:endParaRPr lang="cs-CZ" sz="1400" b="1" dirty="0"/>
          </a:p>
          <a:p>
            <a:pPr algn="just">
              <a:defRPr/>
            </a:pPr>
            <a:r>
              <a:rPr lang="cs-CZ" sz="1400" b="1" dirty="0"/>
              <a:t>Technology </a:t>
            </a:r>
            <a:r>
              <a:rPr lang="cs-CZ" sz="1400" b="1" dirty="0" err="1"/>
              <a:t>is</a:t>
            </a:r>
            <a:r>
              <a:rPr lang="cs-CZ" sz="1400" b="1" dirty="0"/>
              <a:t> </a:t>
            </a:r>
            <a:r>
              <a:rPr lang="cs-CZ" sz="1400" b="1" dirty="0" err="1"/>
              <a:t>the</a:t>
            </a:r>
            <a:r>
              <a:rPr lang="cs-CZ" sz="1400" b="1" dirty="0"/>
              <a:t> </a:t>
            </a:r>
            <a:r>
              <a:rPr lang="cs-CZ" sz="1400" b="1" dirty="0" err="1"/>
              <a:t>answer</a:t>
            </a:r>
            <a:r>
              <a:rPr lang="cs-CZ" sz="1400" b="1" dirty="0"/>
              <a:t>. But </a:t>
            </a:r>
            <a:r>
              <a:rPr lang="cs-CZ" sz="1400" b="1" dirty="0" err="1"/>
              <a:t>what</a:t>
            </a:r>
            <a:r>
              <a:rPr lang="cs-CZ" sz="1400" b="1" dirty="0"/>
              <a:t> </a:t>
            </a:r>
            <a:r>
              <a:rPr lang="cs-CZ" sz="1400" b="1" dirty="0" err="1"/>
              <a:t>was</a:t>
            </a:r>
            <a:r>
              <a:rPr lang="cs-CZ" sz="1400" b="1" dirty="0"/>
              <a:t> </a:t>
            </a:r>
            <a:r>
              <a:rPr lang="cs-CZ" sz="1400" b="1" dirty="0" err="1"/>
              <a:t>the</a:t>
            </a:r>
            <a:r>
              <a:rPr lang="cs-CZ" sz="1400" b="1" dirty="0"/>
              <a:t> </a:t>
            </a:r>
            <a:r>
              <a:rPr lang="cs-CZ" sz="1400" b="1" dirty="0" err="1"/>
              <a:t>question</a:t>
            </a:r>
            <a:r>
              <a:rPr lang="cs-CZ" sz="1400" b="1" dirty="0"/>
              <a:t>?</a:t>
            </a:r>
          </a:p>
          <a:p>
            <a:pPr marL="0" indent="0" algn="just">
              <a:buFont typeface="Wingdings" pitchFamily="2" charset="2"/>
              <a:buNone/>
              <a:defRPr/>
            </a:pPr>
            <a:endParaRPr lang="cs-CZ" sz="1400" b="1" dirty="0"/>
          </a:p>
          <a:p>
            <a:pPr marL="0" indent="0" algn="just">
              <a:buFont typeface="Wingdings" pitchFamily="2" charset="2"/>
              <a:buNone/>
              <a:defRPr/>
            </a:pPr>
            <a:endParaRPr lang="cs-CZ" sz="1400" dirty="0"/>
          </a:p>
          <a:p>
            <a:pPr eaLnBrk="1" hangingPunct="1">
              <a:lnSpc>
                <a:spcPct val="80000"/>
              </a:lnSpc>
              <a:defRPr/>
            </a:pPr>
            <a:endParaRPr lang="en-US" altLang="cs-CZ" sz="1400" kern="0" dirty="0"/>
          </a:p>
        </p:txBody>
      </p:sp>
      <p:sp>
        <p:nvSpPr>
          <p:cNvPr id="79875" name="Zástupný symbol pro zápatí 1">
            <a:extLst>
              <a:ext uri="{FF2B5EF4-FFF2-40B4-BE49-F238E27FC236}">
                <a16:creationId xmlns:a16="http://schemas.microsoft.com/office/drawing/2014/main" id="{F031FC5F-6DA8-3630-1E6B-166CC98A9212}"/>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81924" name="Zástupný symbol pro číslo snímku 2">
            <a:extLst>
              <a:ext uri="{FF2B5EF4-FFF2-40B4-BE49-F238E27FC236}">
                <a16:creationId xmlns:a16="http://schemas.microsoft.com/office/drawing/2014/main" id="{8DBC1B90-D56C-D847-B602-329808B99D54}"/>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0EDA0087-1937-F543-9326-29739B062780}" type="slidenum">
              <a:rPr lang="en-US" altLang="cs-CZ" sz="1200" smtClean="0">
                <a:solidFill>
                  <a:srgbClr val="898989"/>
                </a:solidFill>
                <a:latin typeface="Arial" panose="020B0604020202020204" pitchFamily="34" charset="0"/>
                <a:ea typeface="+mn-ea"/>
              </a:rPr>
              <a:pPr algn="l">
                <a:spcBef>
                  <a:spcPct val="0"/>
                </a:spcBef>
                <a:buClrTx/>
                <a:buFontTx/>
                <a:buNone/>
                <a:defRPr/>
              </a:pPr>
              <a:t>44</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A52AD1AA-C869-6320-CDA1-E43B91D2CBF0}"/>
              </a:ext>
            </a:extLst>
          </p:cNvPr>
          <p:cNvSpPr>
            <a:spLocks noGrp="1" noChangeArrowheads="1"/>
          </p:cNvSpPr>
          <p:nvPr>
            <p:ph type="ctrTitle"/>
          </p:nvPr>
        </p:nvSpPr>
        <p:spPr/>
        <p:txBody>
          <a:bodyPr/>
          <a:lstStyle/>
          <a:p>
            <a:pPr eaLnBrk="1" hangingPunct="1"/>
            <a:r>
              <a:rPr lang="cs-CZ" altLang="cs-CZ" sz="3200"/>
              <a:t>Riziko / Likvidita / Tržní hodnota / Udržitelnost</a:t>
            </a:r>
            <a:endParaRPr lang="en-US" altLang="cs-CZ" sz="3200"/>
          </a:p>
        </p:txBody>
      </p:sp>
      <p:sp>
        <p:nvSpPr>
          <p:cNvPr id="81922" name="Rectangle 3">
            <a:extLst>
              <a:ext uri="{FF2B5EF4-FFF2-40B4-BE49-F238E27FC236}">
                <a16:creationId xmlns:a16="http://schemas.microsoft.com/office/drawing/2014/main" id="{E69A446D-DC33-6002-4E64-56C3E495A035}"/>
              </a:ext>
            </a:extLst>
          </p:cNvPr>
          <p:cNvSpPr>
            <a:spLocks noGrp="1" noChangeArrowheads="1"/>
          </p:cNvSpPr>
          <p:nvPr>
            <p:ph type="subTitle" idx="1"/>
          </p:nvPr>
        </p:nvSpPr>
        <p:spPr/>
        <p:txBody>
          <a:bodyPr/>
          <a:lstStyle/>
          <a:p>
            <a:pPr eaLnBrk="1" hangingPunct="1"/>
            <a:r>
              <a:rPr lang="cs-CZ" altLang="cs-CZ"/>
              <a:t>Ing. Martin Skalický MRICS</a:t>
            </a:r>
            <a:endParaRPr lang="en-US" altLang="cs-CZ"/>
          </a:p>
        </p:txBody>
      </p:sp>
    </p:spTree>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6EF3F5D6-CB8B-25EA-5D21-578BEDF0B6E7}"/>
              </a:ext>
            </a:extLst>
          </p:cNvPr>
          <p:cNvSpPr>
            <a:spLocks noGrp="1" noChangeArrowheads="1"/>
          </p:cNvSpPr>
          <p:nvPr>
            <p:ph type="title"/>
          </p:nvPr>
        </p:nvSpPr>
        <p:spPr/>
        <p:txBody>
          <a:bodyPr/>
          <a:lstStyle/>
          <a:p>
            <a:pPr eaLnBrk="1" hangingPunct="1"/>
            <a:r>
              <a:rPr lang="cs-CZ" altLang="cs-CZ"/>
              <a:t>Definice a termíny 1/3</a:t>
            </a:r>
            <a:endParaRPr lang="en-US" altLang="cs-CZ"/>
          </a:p>
        </p:txBody>
      </p:sp>
      <p:sp>
        <p:nvSpPr>
          <p:cNvPr id="43010" name="Rectangle 3">
            <a:extLst>
              <a:ext uri="{FF2B5EF4-FFF2-40B4-BE49-F238E27FC236}">
                <a16:creationId xmlns:a16="http://schemas.microsoft.com/office/drawing/2014/main" id="{E2B1C871-1A86-A420-EF02-E4329E44277B}"/>
              </a:ext>
            </a:extLst>
          </p:cNvPr>
          <p:cNvSpPr>
            <a:spLocks noGrp="1" noChangeArrowheads="1"/>
          </p:cNvSpPr>
          <p:nvPr>
            <p:ph type="body" sz="half" idx="1"/>
          </p:nvPr>
        </p:nvSpPr>
        <p:spPr>
          <a:xfrm>
            <a:off x="1104900" y="1787525"/>
            <a:ext cx="7653338" cy="4106863"/>
          </a:xfrm>
        </p:spPr>
        <p:txBody>
          <a:bodyPr/>
          <a:lstStyle/>
          <a:p>
            <a:pPr algn="just">
              <a:defRPr/>
            </a:pPr>
            <a:r>
              <a:rPr lang="cs-CZ" sz="1200" b="1" dirty="0">
                <a:solidFill>
                  <a:srgbClr val="C00000"/>
                </a:solidFill>
              </a:rPr>
              <a:t>CAPEX (</a:t>
            </a:r>
            <a:r>
              <a:rPr lang="cs-CZ" sz="1200" b="1" dirty="0" err="1">
                <a:solidFill>
                  <a:srgbClr val="C00000"/>
                </a:solidFill>
              </a:rPr>
              <a:t>Capital</a:t>
            </a:r>
            <a:r>
              <a:rPr lang="cs-CZ" sz="1200" b="1" dirty="0">
                <a:solidFill>
                  <a:srgbClr val="C00000"/>
                </a:solidFill>
              </a:rPr>
              <a:t> </a:t>
            </a:r>
            <a:r>
              <a:rPr lang="cs-CZ" sz="1200" b="1" dirty="0" err="1">
                <a:solidFill>
                  <a:srgbClr val="C00000"/>
                </a:solidFill>
              </a:rPr>
              <a:t>Expenditures</a:t>
            </a:r>
            <a:r>
              <a:rPr lang="cs-CZ" sz="1200" b="1" dirty="0">
                <a:solidFill>
                  <a:srgbClr val="C00000"/>
                </a:solidFill>
              </a:rPr>
              <a:t>) </a:t>
            </a:r>
          </a:p>
          <a:p>
            <a:pPr marL="0" indent="0" algn="just">
              <a:buFont typeface="Arial" panose="020B0604020202020204" pitchFamily="34" charset="0"/>
              <a:buNone/>
              <a:defRPr/>
            </a:pPr>
            <a:r>
              <a:rPr lang="cs-CZ" sz="1100" dirty="0"/>
              <a:t>Jedná se o kapitálové náklady, respektive investiční náklady obchodní společnosti na pořízení nového a/nebo obnovu starého majetku, jako např. zařízení, nemovitosti, průmyslové a technické vybavení atd.  </a:t>
            </a:r>
          </a:p>
          <a:p>
            <a:pPr marL="0" indent="0" algn="just">
              <a:buFont typeface="Arial" panose="020B0604020202020204" pitchFamily="34" charset="0"/>
              <a:buNone/>
              <a:defRPr/>
            </a:pPr>
            <a:endParaRPr lang="cs-CZ" sz="1100" dirty="0"/>
          </a:p>
          <a:p>
            <a:pPr algn="just">
              <a:defRPr/>
            </a:pPr>
            <a:r>
              <a:rPr lang="cs-CZ" sz="1200" b="1" dirty="0">
                <a:solidFill>
                  <a:srgbClr val="C00000"/>
                </a:solidFill>
              </a:rPr>
              <a:t>OPEX (</a:t>
            </a:r>
            <a:r>
              <a:rPr lang="cs-CZ" sz="1200" b="1" dirty="0" err="1">
                <a:solidFill>
                  <a:srgbClr val="C00000"/>
                </a:solidFill>
              </a:rPr>
              <a:t>Operating</a:t>
            </a:r>
            <a:r>
              <a:rPr lang="cs-CZ" sz="1200" b="1" dirty="0">
                <a:solidFill>
                  <a:srgbClr val="C00000"/>
                </a:solidFill>
              </a:rPr>
              <a:t> </a:t>
            </a:r>
            <a:r>
              <a:rPr lang="cs-CZ" sz="1200" b="1" dirty="0" err="1">
                <a:solidFill>
                  <a:srgbClr val="C00000"/>
                </a:solidFill>
              </a:rPr>
              <a:t>Expense</a:t>
            </a:r>
            <a:r>
              <a:rPr lang="cs-CZ" sz="1200" b="1" dirty="0">
                <a:solidFill>
                  <a:srgbClr val="C00000"/>
                </a:solidFill>
              </a:rPr>
              <a:t>) </a:t>
            </a:r>
          </a:p>
          <a:p>
            <a:pPr marL="0" indent="0" algn="just">
              <a:buFont typeface="Arial" panose="020B0604020202020204" pitchFamily="34" charset="0"/>
              <a:buNone/>
              <a:defRPr/>
            </a:pPr>
            <a:r>
              <a:rPr lang="cs-CZ" sz="1100" dirty="0"/>
              <a:t>Jedná se o celkové provozní (neinvestiční) náklady na zajištění běžné podnikatelské činnosti.  </a:t>
            </a:r>
          </a:p>
          <a:p>
            <a:pPr marL="0" indent="0" algn="just">
              <a:buFont typeface="Arial" panose="020B0604020202020204" pitchFamily="34" charset="0"/>
              <a:buNone/>
              <a:defRPr/>
            </a:pPr>
            <a:endParaRPr lang="cs-CZ" sz="1100" dirty="0"/>
          </a:p>
          <a:p>
            <a:pPr algn="just">
              <a:defRPr/>
            </a:pPr>
            <a:r>
              <a:rPr lang="cs-CZ" sz="1200" b="1" dirty="0">
                <a:solidFill>
                  <a:srgbClr val="C00000"/>
                </a:solidFill>
              </a:rPr>
              <a:t>HPP</a:t>
            </a:r>
          </a:p>
          <a:p>
            <a:pPr marL="0" indent="0" algn="just">
              <a:buFont typeface="Arial" panose="020B0604020202020204" pitchFamily="34" charset="0"/>
              <a:buNone/>
              <a:defRPr/>
            </a:pPr>
            <a:r>
              <a:rPr lang="cs-CZ" sz="1100" dirty="0"/>
              <a:t>Hrubá podlahová plocha je podlahová plocha, která zahrnuje plochu vymezenou vnější stranou obvodových stěn. </a:t>
            </a:r>
          </a:p>
          <a:p>
            <a:pPr marL="0" indent="0" algn="just">
              <a:buFont typeface="Arial" panose="020B0604020202020204" pitchFamily="34" charset="0"/>
              <a:buNone/>
              <a:defRPr/>
            </a:pPr>
            <a:endParaRPr lang="cs-CZ" sz="1100" dirty="0"/>
          </a:p>
          <a:p>
            <a:pPr algn="just">
              <a:defRPr/>
            </a:pPr>
            <a:r>
              <a:rPr lang="cs-CZ" sz="1200" b="1" dirty="0">
                <a:solidFill>
                  <a:srgbClr val="C00000"/>
                </a:solidFill>
              </a:rPr>
              <a:t>ČPP</a:t>
            </a:r>
            <a:r>
              <a:rPr lang="cs-CZ" sz="1200" dirty="0"/>
              <a:t> </a:t>
            </a:r>
          </a:p>
          <a:p>
            <a:pPr marL="0" indent="0" algn="just">
              <a:buFont typeface="Arial" panose="020B0604020202020204" pitchFamily="34" charset="0"/>
              <a:buNone/>
              <a:defRPr/>
            </a:pPr>
            <a:r>
              <a:rPr lang="cs-CZ" sz="1100" dirty="0"/>
              <a:t>Čistá podlahová plocha budov je vymezená vnitřní stranou obvodových stěn, do které neuvažujeme plochy vnitřních nosných konstrukcí, balkony, terasy, plochy obvodových konstrukcí a nevyužitelné plochy podlaží. </a:t>
            </a:r>
          </a:p>
          <a:p>
            <a:pPr marL="0" indent="0" algn="just">
              <a:buFont typeface="Arial" panose="020B0604020202020204" pitchFamily="34" charset="0"/>
              <a:buNone/>
              <a:defRPr/>
            </a:pPr>
            <a:endParaRPr lang="cs-CZ" sz="1100" dirty="0"/>
          </a:p>
          <a:p>
            <a:pPr algn="just">
              <a:defRPr/>
            </a:pPr>
            <a:r>
              <a:rPr lang="cs-CZ" sz="1200" b="1" dirty="0">
                <a:solidFill>
                  <a:srgbClr val="C00000"/>
                </a:solidFill>
              </a:rPr>
              <a:t>GROS DEVELOPMENT VALUE</a:t>
            </a:r>
          </a:p>
          <a:p>
            <a:pPr marL="0" indent="0" algn="just">
              <a:buFont typeface="Arial" panose="020B0604020202020204" pitchFamily="34" charset="0"/>
              <a:buNone/>
              <a:defRPr/>
            </a:pPr>
            <a:r>
              <a:rPr lang="cs-CZ" sz="1100" dirty="0"/>
              <a:t>Předpokládaný teoretický výnos, který se očekává z prodeje dokončeného developerského projektu. </a:t>
            </a:r>
          </a:p>
          <a:p>
            <a:pPr marL="0" indent="0" algn="just">
              <a:buFont typeface="Arial" panose="020B0604020202020204" pitchFamily="34" charset="0"/>
              <a:buNone/>
              <a:defRPr/>
            </a:pPr>
            <a:endParaRPr lang="cs-CZ" sz="1100" dirty="0"/>
          </a:p>
          <a:p>
            <a:pPr algn="just">
              <a:defRPr/>
            </a:pPr>
            <a:r>
              <a:rPr lang="cs-CZ" sz="1200" b="1" dirty="0">
                <a:solidFill>
                  <a:srgbClr val="C00000"/>
                </a:solidFill>
              </a:rPr>
              <a:t>RESIDUAL VALUE (Zbytková hodnota)</a:t>
            </a:r>
          </a:p>
          <a:p>
            <a:pPr marL="0" indent="0" algn="just">
              <a:buFont typeface="Arial" panose="020B0604020202020204" pitchFamily="34" charset="0"/>
              <a:buNone/>
              <a:defRPr/>
            </a:pPr>
            <a:r>
              <a:rPr lang="cs-CZ" sz="1100" dirty="0"/>
              <a:t>Reziduální hodnota představuje hodnotu developerského místa nebo pozemku, který má potenciál k rozvoji, nebo přestavbě ve vazbě na zvolené konkrétní řešení.  </a:t>
            </a:r>
          </a:p>
          <a:p>
            <a:pPr eaLnBrk="1" hangingPunct="1">
              <a:lnSpc>
                <a:spcPct val="80000"/>
              </a:lnSpc>
              <a:defRPr/>
            </a:pPr>
            <a:endParaRPr lang="cs-CZ" altLang="cs-CZ" sz="1100" dirty="0"/>
          </a:p>
          <a:p>
            <a:pPr marL="0" indent="0">
              <a:lnSpc>
                <a:spcPct val="80000"/>
              </a:lnSpc>
              <a:buFont typeface="Arial" panose="020B0604020202020204" pitchFamily="34" charset="0"/>
              <a:buNone/>
              <a:defRPr/>
            </a:pPr>
            <a:endParaRPr lang="cs-CZ" altLang="cs-CZ" sz="1200" dirty="0"/>
          </a:p>
          <a:p>
            <a:pPr>
              <a:lnSpc>
                <a:spcPct val="80000"/>
              </a:lnSpc>
              <a:defRPr/>
            </a:pPr>
            <a:endParaRPr lang="cs-CZ" altLang="cs-CZ" sz="1200" dirty="0"/>
          </a:p>
          <a:p>
            <a:pPr eaLnBrk="1" hangingPunct="1">
              <a:lnSpc>
                <a:spcPct val="80000"/>
              </a:lnSpc>
              <a:buFont typeface="Wingdings" pitchFamily="2" charset="2"/>
              <a:buNone/>
              <a:defRPr/>
            </a:pPr>
            <a:br>
              <a:rPr lang="cs-CZ" altLang="cs-CZ" sz="1200" dirty="0"/>
            </a:br>
            <a:r>
              <a:rPr lang="cs-CZ" altLang="cs-CZ" sz="1200" dirty="0"/>
              <a:t> </a:t>
            </a:r>
          </a:p>
          <a:p>
            <a:pPr eaLnBrk="1" hangingPunct="1">
              <a:lnSpc>
                <a:spcPct val="80000"/>
              </a:lnSpc>
              <a:defRPr/>
            </a:pPr>
            <a:endParaRPr lang="cs-CZ" altLang="cs-CZ" sz="1200" dirty="0"/>
          </a:p>
          <a:p>
            <a:pPr eaLnBrk="1" hangingPunct="1">
              <a:lnSpc>
                <a:spcPct val="80000"/>
              </a:lnSpc>
              <a:defRPr/>
            </a:pPr>
            <a:endParaRPr lang="en-US" altLang="cs-CZ" sz="1200" dirty="0"/>
          </a:p>
        </p:txBody>
      </p:sp>
      <p:sp>
        <p:nvSpPr>
          <p:cNvPr id="54275" name="Rectangle 2">
            <a:extLst>
              <a:ext uri="{FF2B5EF4-FFF2-40B4-BE49-F238E27FC236}">
                <a16:creationId xmlns:a16="http://schemas.microsoft.com/office/drawing/2014/main" id="{6D4F123E-80A5-F86F-C33C-FB9F0E4FBA24}"/>
              </a:ext>
            </a:extLst>
          </p:cNvPr>
          <p:cNvSpPr>
            <a:spLocks noChangeArrowheads="1"/>
          </p:cNvSpPr>
          <p:nvPr/>
        </p:nvSpPr>
        <p:spPr bwMode="auto">
          <a:xfrm>
            <a:off x="2303463" y="3602038"/>
            <a:ext cx="185737" cy="301625"/>
          </a:xfrm>
          <a:prstGeom prst="rect">
            <a:avLst/>
          </a:prstGeom>
          <a:noFill/>
          <a:ln>
            <a:noFill/>
          </a:ln>
          <a:effec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sp>
        <p:nvSpPr>
          <p:cNvPr id="54276" name="Rectangle 4">
            <a:extLst>
              <a:ext uri="{FF2B5EF4-FFF2-40B4-BE49-F238E27FC236}">
                <a16:creationId xmlns:a16="http://schemas.microsoft.com/office/drawing/2014/main" id="{D1CE0428-AB52-7691-555D-93D555D0EC53}"/>
              </a:ext>
            </a:extLst>
          </p:cNvPr>
          <p:cNvSpPr>
            <a:spLocks noChangeArrowheads="1"/>
          </p:cNvSpPr>
          <p:nvPr/>
        </p:nvSpPr>
        <p:spPr bwMode="auto">
          <a:xfrm>
            <a:off x="1257300" y="820738"/>
            <a:ext cx="184150" cy="301625"/>
          </a:xfrm>
          <a:prstGeom prst="rect">
            <a:avLst/>
          </a:prstGeom>
          <a:noFill/>
          <a:ln>
            <a:noFill/>
          </a:ln>
          <a:effec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sp>
        <p:nvSpPr>
          <p:cNvPr id="54277" name="Rectangle 6">
            <a:extLst>
              <a:ext uri="{FF2B5EF4-FFF2-40B4-BE49-F238E27FC236}">
                <a16:creationId xmlns:a16="http://schemas.microsoft.com/office/drawing/2014/main" id="{08CED16F-5AD2-3157-D0E6-738913C8B232}"/>
              </a:ext>
            </a:extLst>
          </p:cNvPr>
          <p:cNvSpPr>
            <a:spLocks noChangeArrowheads="1"/>
          </p:cNvSpPr>
          <p:nvPr/>
        </p:nvSpPr>
        <p:spPr bwMode="auto">
          <a:xfrm>
            <a:off x="1371600" y="935038"/>
            <a:ext cx="184150" cy="301625"/>
          </a:xfrm>
          <a:prstGeom prst="rect">
            <a:avLst/>
          </a:prstGeom>
          <a:noFill/>
          <a:ln>
            <a:noFill/>
          </a:ln>
          <a:effec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sp>
        <p:nvSpPr>
          <p:cNvPr id="54278" name="Rectangle 10">
            <a:extLst>
              <a:ext uri="{FF2B5EF4-FFF2-40B4-BE49-F238E27FC236}">
                <a16:creationId xmlns:a16="http://schemas.microsoft.com/office/drawing/2014/main" id="{1D77A290-EA6E-F73C-4588-5A9ACD94726F}"/>
              </a:ext>
            </a:extLst>
          </p:cNvPr>
          <p:cNvSpPr>
            <a:spLocks noChangeArrowheads="1"/>
          </p:cNvSpPr>
          <p:nvPr/>
        </p:nvSpPr>
        <p:spPr bwMode="auto">
          <a:xfrm>
            <a:off x="2303463" y="3602038"/>
            <a:ext cx="185737" cy="301625"/>
          </a:xfrm>
          <a:prstGeom prst="rect">
            <a:avLst/>
          </a:prstGeom>
          <a:noFill/>
          <a:ln>
            <a:noFill/>
          </a:ln>
          <a:effec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pic>
        <p:nvPicPr>
          <p:cNvPr id="89095" name="Picture Placeholder 6" descr="Lecturer">
            <a:extLst>
              <a:ext uri="{FF2B5EF4-FFF2-40B4-BE49-F238E27FC236}">
                <a16:creationId xmlns:a16="http://schemas.microsoft.com/office/drawing/2014/main" id="{98336D52-E1A3-F632-A402-BC6C346E0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1998663"/>
            <a:ext cx="5508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Zástupný symbol pro zápatí 1">
            <a:extLst>
              <a:ext uri="{FF2B5EF4-FFF2-40B4-BE49-F238E27FC236}">
                <a16:creationId xmlns:a16="http://schemas.microsoft.com/office/drawing/2014/main" id="{5D111F80-8440-BF08-A59C-D7A9461C094B}"/>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endParaRPr lang="en-US" altLang="cs-CZ">
              <a:latin typeface="Arial Black" panose="020B0604020202020204" pitchFamily="34" charset="0"/>
            </a:endParaRPr>
          </a:p>
        </p:txBody>
      </p:sp>
      <p:sp>
        <p:nvSpPr>
          <p:cNvPr id="24585" name="Zástupný symbol pro číslo snímku 2">
            <a:extLst>
              <a:ext uri="{FF2B5EF4-FFF2-40B4-BE49-F238E27FC236}">
                <a16:creationId xmlns:a16="http://schemas.microsoft.com/office/drawing/2014/main" id="{7765D56D-B94A-19C8-A308-BAC82EFA671E}"/>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48CBDD1E-6009-424C-B435-F0FC8EA900CA}" type="slidenum">
              <a:rPr lang="en-US" altLang="cs-CZ" sz="1200" smtClean="0">
                <a:solidFill>
                  <a:srgbClr val="898989"/>
                </a:solidFill>
                <a:latin typeface="Arial" panose="020B0604020202020204" pitchFamily="34" charset="0"/>
                <a:ea typeface="+mn-ea"/>
              </a:rPr>
              <a:pPr algn="l">
                <a:spcBef>
                  <a:spcPct val="0"/>
                </a:spcBef>
                <a:buClrTx/>
                <a:buFontTx/>
                <a:buNone/>
                <a:defRPr/>
              </a:pPr>
              <a:t>5</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66FFBF88-4C81-117F-F3B5-3A9545F5A1A4}"/>
              </a:ext>
            </a:extLst>
          </p:cNvPr>
          <p:cNvSpPr>
            <a:spLocks noGrp="1" noChangeArrowheads="1"/>
          </p:cNvSpPr>
          <p:nvPr>
            <p:ph type="title"/>
          </p:nvPr>
        </p:nvSpPr>
        <p:spPr/>
        <p:txBody>
          <a:bodyPr/>
          <a:lstStyle/>
          <a:p>
            <a:pPr eaLnBrk="1" hangingPunct="1"/>
            <a:r>
              <a:rPr lang="cs-CZ" altLang="cs-CZ"/>
              <a:t>Definice a termíny 2/3</a:t>
            </a:r>
            <a:endParaRPr lang="en-US" altLang="cs-CZ"/>
          </a:p>
        </p:txBody>
      </p:sp>
      <p:sp>
        <p:nvSpPr>
          <p:cNvPr id="43010" name="Rectangle 3">
            <a:extLst>
              <a:ext uri="{FF2B5EF4-FFF2-40B4-BE49-F238E27FC236}">
                <a16:creationId xmlns:a16="http://schemas.microsoft.com/office/drawing/2014/main" id="{911B0D05-02FD-CC57-B38C-9BBDA5446F7E}"/>
              </a:ext>
            </a:extLst>
          </p:cNvPr>
          <p:cNvSpPr>
            <a:spLocks noGrp="1" noChangeArrowheads="1"/>
          </p:cNvSpPr>
          <p:nvPr>
            <p:ph type="body" sz="half" idx="1"/>
          </p:nvPr>
        </p:nvSpPr>
        <p:spPr>
          <a:xfrm>
            <a:off x="1038225" y="1758950"/>
            <a:ext cx="7653338" cy="4046538"/>
          </a:xfrm>
        </p:spPr>
        <p:txBody>
          <a:bodyPr/>
          <a:lstStyle/>
          <a:p>
            <a:pPr algn="just">
              <a:defRPr/>
            </a:pPr>
            <a:r>
              <a:rPr lang="cs-CZ" sz="1050" b="1" dirty="0">
                <a:solidFill>
                  <a:srgbClr val="C00000"/>
                </a:solidFill>
              </a:rPr>
              <a:t>BOD ZVRATU</a:t>
            </a:r>
          </a:p>
          <a:p>
            <a:pPr marL="0" indent="0" algn="just">
              <a:buFont typeface="Arial" panose="020B0604020202020204" pitchFamily="34" charset="0"/>
              <a:buNone/>
              <a:defRPr/>
            </a:pPr>
            <a:r>
              <a:rPr lang="cs-CZ" sz="1050" dirty="0"/>
              <a:t>Je to takové množství produkce firmy, při kterém nevzniká žádný zisk ani ztráta. Dosahuje-li firma této produkce, platí rovnost tržeb a nákladů. Bod zvratu představuje průsečík kumulovaných hodnot všech předpokládaných nákladů a výnosů na časové ose.</a:t>
            </a:r>
          </a:p>
          <a:p>
            <a:pPr marL="0" indent="0" algn="just">
              <a:buFont typeface="Arial" panose="020B0604020202020204" pitchFamily="34" charset="0"/>
              <a:buNone/>
              <a:defRPr/>
            </a:pPr>
            <a:endParaRPr lang="cs-CZ" sz="1050" dirty="0"/>
          </a:p>
          <a:p>
            <a:pPr algn="just">
              <a:defRPr/>
            </a:pPr>
            <a:r>
              <a:rPr lang="cs-CZ" sz="1050" b="1" dirty="0">
                <a:solidFill>
                  <a:srgbClr val="C00000"/>
                </a:solidFill>
              </a:rPr>
              <a:t>DEVELOPMENT PROFIT </a:t>
            </a:r>
          </a:p>
          <a:p>
            <a:pPr marL="0" indent="0" algn="just">
              <a:buFont typeface="Arial" panose="020B0604020202020204" pitchFamily="34" charset="0"/>
              <a:buNone/>
              <a:defRPr/>
            </a:pPr>
            <a:r>
              <a:rPr lang="cs-CZ" sz="1050" dirty="0"/>
              <a:t>Zisk developera zpravidla uvažovaný v % z Gross </a:t>
            </a:r>
            <a:r>
              <a:rPr lang="cs-CZ" sz="1050" dirty="0" err="1"/>
              <a:t>Development</a:t>
            </a:r>
            <a:r>
              <a:rPr lang="cs-CZ" sz="1050" dirty="0"/>
              <a:t> </a:t>
            </a:r>
            <a:r>
              <a:rPr lang="cs-CZ" sz="1050" dirty="0" err="1"/>
              <a:t>Value</a:t>
            </a:r>
            <a:r>
              <a:rPr lang="cs-CZ" sz="1050" dirty="0"/>
              <a:t>.  </a:t>
            </a:r>
          </a:p>
          <a:p>
            <a:pPr marL="0" indent="0" algn="just">
              <a:buFont typeface="Arial" panose="020B0604020202020204" pitchFamily="34" charset="0"/>
              <a:buNone/>
              <a:defRPr/>
            </a:pPr>
            <a:endParaRPr lang="cs-CZ" sz="1050" dirty="0"/>
          </a:p>
          <a:p>
            <a:pPr algn="just">
              <a:defRPr/>
            </a:pPr>
            <a:r>
              <a:rPr lang="cs-CZ" sz="1050" b="1" dirty="0">
                <a:solidFill>
                  <a:srgbClr val="C00000"/>
                </a:solidFill>
              </a:rPr>
              <a:t>HARD COSTS</a:t>
            </a:r>
          </a:p>
          <a:p>
            <a:pPr marL="0" indent="0" algn="just">
              <a:buFont typeface="Arial" panose="020B0604020202020204" pitchFamily="34" charset="0"/>
              <a:buNone/>
              <a:defRPr/>
            </a:pPr>
            <a:r>
              <a:rPr lang="cs-CZ" sz="1050" dirty="0"/>
              <a:t>Hlavní stavební náklady představují náklady na fyzickou realizaci hlavní stavební činnosti.   </a:t>
            </a:r>
          </a:p>
          <a:p>
            <a:pPr marL="0" indent="0" algn="just">
              <a:buFont typeface="Arial" panose="020B0604020202020204" pitchFamily="34" charset="0"/>
              <a:buNone/>
              <a:defRPr/>
            </a:pPr>
            <a:r>
              <a:rPr lang="cs-CZ" sz="1050" dirty="0"/>
              <a:t> </a:t>
            </a:r>
          </a:p>
          <a:p>
            <a:pPr algn="just">
              <a:defRPr/>
            </a:pPr>
            <a:r>
              <a:rPr lang="cs-CZ" sz="1050" b="1" dirty="0">
                <a:solidFill>
                  <a:srgbClr val="C00000"/>
                </a:solidFill>
              </a:rPr>
              <a:t>SOFT COSTS</a:t>
            </a:r>
          </a:p>
          <a:p>
            <a:pPr marL="0" indent="0" algn="just">
              <a:buFont typeface="Arial" panose="020B0604020202020204" pitchFamily="34" charset="0"/>
              <a:buNone/>
              <a:defRPr/>
            </a:pPr>
            <a:r>
              <a:rPr lang="cs-CZ" sz="1050" dirty="0"/>
              <a:t>Vedlejší náklady představují náklady spojené s realizací stavební činnosti, zejména například náklady na projektové práce, právní zabezpečení, marketing, různé poplatky atd. </a:t>
            </a:r>
          </a:p>
          <a:p>
            <a:pPr marL="0" indent="0" algn="just">
              <a:buFont typeface="Arial" panose="020B0604020202020204" pitchFamily="34" charset="0"/>
              <a:buNone/>
              <a:defRPr/>
            </a:pPr>
            <a:endParaRPr lang="cs-CZ" sz="1050" dirty="0"/>
          </a:p>
          <a:p>
            <a:pPr algn="just">
              <a:defRPr/>
            </a:pPr>
            <a:r>
              <a:rPr lang="cs-CZ" sz="1050" b="1" dirty="0">
                <a:solidFill>
                  <a:srgbClr val="C00000"/>
                </a:solidFill>
              </a:rPr>
              <a:t>FINANCIAL COSTS</a:t>
            </a:r>
          </a:p>
          <a:p>
            <a:pPr marL="0" indent="0" algn="just">
              <a:buFont typeface="Arial" panose="020B0604020202020204" pitchFamily="34" charset="0"/>
              <a:buNone/>
              <a:defRPr/>
            </a:pPr>
            <a:r>
              <a:rPr lang="cs-CZ" sz="1050" dirty="0"/>
              <a:t>Jedná se o náklady na zajištění financování projektu. </a:t>
            </a:r>
          </a:p>
          <a:p>
            <a:pPr algn="just">
              <a:defRPr/>
            </a:pPr>
            <a:endParaRPr lang="cs-CZ" sz="1050" b="1" dirty="0">
              <a:solidFill>
                <a:srgbClr val="C00000"/>
              </a:solidFill>
            </a:endParaRPr>
          </a:p>
          <a:p>
            <a:pPr algn="just">
              <a:defRPr/>
            </a:pPr>
            <a:r>
              <a:rPr lang="cs-CZ" sz="1050" b="1" dirty="0">
                <a:solidFill>
                  <a:srgbClr val="C00000"/>
                </a:solidFill>
              </a:rPr>
              <a:t>ERV (</a:t>
            </a:r>
            <a:r>
              <a:rPr lang="cs-CZ" sz="1050" b="1" dirty="0" err="1">
                <a:solidFill>
                  <a:srgbClr val="C00000"/>
                </a:solidFill>
              </a:rPr>
              <a:t>Estimated</a:t>
            </a:r>
            <a:r>
              <a:rPr lang="cs-CZ" sz="1050" b="1" dirty="0">
                <a:solidFill>
                  <a:srgbClr val="C00000"/>
                </a:solidFill>
              </a:rPr>
              <a:t> </a:t>
            </a:r>
            <a:r>
              <a:rPr lang="cs-CZ" sz="1050" b="1" dirty="0" err="1">
                <a:solidFill>
                  <a:srgbClr val="C00000"/>
                </a:solidFill>
              </a:rPr>
              <a:t>Rental</a:t>
            </a:r>
            <a:r>
              <a:rPr lang="cs-CZ" sz="1050" b="1" dirty="0">
                <a:solidFill>
                  <a:srgbClr val="C00000"/>
                </a:solidFill>
              </a:rPr>
              <a:t> </a:t>
            </a:r>
            <a:r>
              <a:rPr lang="cs-CZ" sz="1050" b="1" dirty="0" err="1">
                <a:solidFill>
                  <a:srgbClr val="C00000"/>
                </a:solidFill>
              </a:rPr>
              <a:t>Value</a:t>
            </a:r>
            <a:r>
              <a:rPr lang="cs-CZ" sz="1050" b="1" dirty="0">
                <a:solidFill>
                  <a:srgbClr val="C00000"/>
                </a:solidFill>
              </a:rPr>
              <a:t>)</a:t>
            </a:r>
          </a:p>
          <a:p>
            <a:pPr marL="0" indent="0" algn="just">
              <a:buFont typeface="Arial" panose="020B0604020202020204" pitchFamily="34" charset="0"/>
              <a:buNone/>
              <a:defRPr/>
            </a:pPr>
            <a:r>
              <a:rPr lang="cs-CZ" sz="1050" dirty="0"/>
              <a:t>Jedná se o tržní nájemné za konkrétní nemovitost, nebo za konkrétní zvolené plochy v daném časovém okamžiku. </a:t>
            </a:r>
            <a:endParaRPr lang="cs-CZ" dirty="0"/>
          </a:p>
          <a:p>
            <a:pPr algn="just">
              <a:defRPr/>
            </a:pPr>
            <a:endParaRPr lang="cs-CZ" sz="1050" b="1" dirty="0">
              <a:solidFill>
                <a:srgbClr val="C00000"/>
              </a:solidFill>
            </a:endParaRPr>
          </a:p>
          <a:p>
            <a:pPr marL="0" indent="0" algn="just">
              <a:buFont typeface="Arial" panose="020B0604020202020204" pitchFamily="34" charset="0"/>
              <a:buNone/>
              <a:defRPr/>
            </a:pPr>
            <a:endParaRPr lang="cs-CZ" dirty="0"/>
          </a:p>
          <a:p>
            <a:pPr marL="0" indent="0" eaLnBrk="1" hangingPunct="1">
              <a:lnSpc>
                <a:spcPct val="80000"/>
              </a:lnSpc>
              <a:buFont typeface="Arial" panose="020B0604020202020204" pitchFamily="34" charset="0"/>
              <a:buNone/>
              <a:defRPr/>
            </a:pPr>
            <a:endParaRPr lang="cs-CZ" altLang="cs-CZ" sz="1200" dirty="0"/>
          </a:p>
          <a:p>
            <a:pPr marL="0" indent="0">
              <a:lnSpc>
                <a:spcPct val="80000"/>
              </a:lnSpc>
              <a:buFont typeface="Arial" panose="020B0604020202020204" pitchFamily="34" charset="0"/>
              <a:buNone/>
              <a:defRPr/>
            </a:pPr>
            <a:endParaRPr lang="cs-CZ" altLang="cs-CZ" sz="1200" dirty="0"/>
          </a:p>
          <a:p>
            <a:pPr>
              <a:lnSpc>
                <a:spcPct val="80000"/>
              </a:lnSpc>
              <a:defRPr/>
            </a:pPr>
            <a:endParaRPr lang="cs-CZ" altLang="cs-CZ" sz="1200" dirty="0"/>
          </a:p>
          <a:p>
            <a:pPr eaLnBrk="1" hangingPunct="1">
              <a:lnSpc>
                <a:spcPct val="80000"/>
              </a:lnSpc>
              <a:buFont typeface="Wingdings" pitchFamily="2" charset="2"/>
              <a:buNone/>
              <a:defRPr/>
            </a:pPr>
            <a:br>
              <a:rPr lang="cs-CZ" altLang="cs-CZ" sz="1200" dirty="0"/>
            </a:br>
            <a:r>
              <a:rPr lang="cs-CZ" altLang="cs-CZ" sz="1200" dirty="0"/>
              <a:t> </a:t>
            </a:r>
          </a:p>
          <a:p>
            <a:pPr eaLnBrk="1" hangingPunct="1">
              <a:lnSpc>
                <a:spcPct val="80000"/>
              </a:lnSpc>
              <a:defRPr/>
            </a:pPr>
            <a:endParaRPr lang="cs-CZ" altLang="cs-CZ" sz="1200" dirty="0"/>
          </a:p>
          <a:p>
            <a:pPr eaLnBrk="1" hangingPunct="1">
              <a:lnSpc>
                <a:spcPct val="80000"/>
              </a:lnSpc>
              <a:defRPr/>
            </a:pPr>
            <a:endParaRPr lang="en-US" altLang="cs-CZ" sz="1200" dirty="0"/>
          </a:p>
        </p:txBody>
      </p:sp>
      <p:sp>
        <p:nvSpPr>
          <p:cNvPr id="54275" name="Rectangle 2">
            <a:extLst>
              <a:ext uri="{FF2B5EF4-FFF2-40B4-BE49-F238E27FC236}">
                <a16:creationId xmlns:a16="http://schemas.microsoft.com/office/drawing/2014/main" id="{EE4161FF-BD17-EBC5-6C6F-6146FB63DDEB}"/>
              </a:ext>
            </a:extLst>
          </p:cNvPr>
          <p:cNvSpPr>
            <a:spLocks noChangeArrowheads="1"/>
          </p:cNvSpPr>
          <p:nvPr/>
        </p:nvSpPr>
        <p:spPr bwMode="auto">
          <a:xfrm>
            <a:off x="2303463" y="3602038"/>
            <a:ext cx="185737" cy="301625"/>
          </a:xfrm>
          <a:prstGeom prst="rect">
            <a:avLst/>
          </a:prstGeom>
          <a:noFill/>
          <a:ln>
            <a:noFill/>
          </a:ln>
          <a:effec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sp>
        <p:nvSpPr>
          <p:cNvPr id="54276" name="Rectangle 4">
            <a:extLst>
              <a:ext uri="{FF2B5EF4-FFF2-40B4-BE49-F238E27FC236}">
                <a16:creationId xmlns:a16="http://schemas.microsoft.com/office/drawing/2014/main" id="{56E0933F-BD8C-D76D-70BE-4722DCF75529}"/>
              </a:ext>
            </a:extLst>
          </p:cNvPr>
          <p:cNvSpPr>
            <a:spLocks noChangeArrowheads="1"/>
          </p:cNvSpPr>
          <p:nvPr/>
        </p:nvSpPr>
        <p:spPr bwMode="auto">
          <a:xfrm>
            <a:off x="1257300" y="820738"/>
            <a:ext cx="184150" cy="301625"/>
          </a:xfrm>
          <a:prstGeom prst="rect">
            <a:avLst/>
          </a:prstGeom>
          <a:noFill/>
          <a:ln>
            <a:noFill/>
          </a:ln>
          <a:effec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sp>
        <p:nvSpPr>
          <p:cNvPr id="54277" name="Rectangle 6">
            <a:extLst>
              <a:ext uri="{FF2B5EF4-FFF2-40B4-BE49-F238E27FC236}">
                <a16:creationId xmlns:a16="http://schemas.microsoft.com/office/drawing/2014/main" id="{A40E5556-69CB-3D48-9ADA-0BCD019DFD5F}"/>
              </a:ext>
            </a:extLst>
          </p:cNvPr>
          <p:cNvSpPr>
            <a:spLocks noChangeArrowheads="1"/>
          </p:cNvSpPr>
          <p:nvPr/>
        </p:nvSpPr>
        <p:spPr bwMode="auto">
          <a:xfrm>
            <a:off x="1371600" y="935038"/>
            <a:ext cx="184150" cy="301625"/>
          </a:xfrm>
          <a:prstGeom prst="rect">
            <a:avLst/>
          </a:prstGeom>
          <a:noFill/>
          <a:ln>
            <a:noFill/>
          </a:ln>
          <a:effec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sp>
        <p:nvSpPr>
          <p:cNvPr id="54278" name="Rectangle 10">
            <a:extLst>
              <a:ext uri="{FF2B5EF4-FFF2-40B4-BE49-F238E27FC236}">
                <a16:creationId xmlns:a16="http://schemas.microsoft.com/office/drawing/2014/main" id="{7AC6A7A1-EF64-DE1C-B3C5-2E32EC659798}"/>
              </a:ext>
            </a:extLst>
          </p:cNvPr>
          <p:cNvSpPr>
            <a:spLocks noChangeArrowheads="1"/>
          </p:cNvSpPr>
          <p:nvPr/>
        </p:nvSpPr>
        <p:spPr bwMode="auto">
          <a:xfrm>
            <a:off x="2303463" y="3602038"/>
            <a:ext cx="185737" cy="301625"/>
          </a:xfrm>
          <a:prstGeom prst="rect">
            <a:avLst/>
          </a:prstGeom>
          <a:noFill/>
          <a:ln>
            <a:noFill/>
          </a:ln>
          <a:effec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sp>
        <p:nvSpPr>
          <p:cNvPr id="54280" name="TextovéPole 8">
            <a:extLst>
              <a:ext uri="{FF2B5EF4-FFF2-40B4-BE49-F238E27FC236}">
                <a16:creationId xmlns:a16="http://schemas.microsoft.com/office/drawing/2014/main" id="{FB810587-B961-69B1-8246-F12480AF1078}"/>
              </a:ext>
            </a:extLst>
          </p:cNvPr>
          <p:cNvSpPr txBox="1">
            <a:spLocks noChangeArrowheads="1"/>
          </p:cNvSpPr>
          <p:nvPr/>
        </p:nvSpPr>
        <p:spPr bwMode="auto">
          <a:xfrm>
            <a:off x="4356100" y="4294188"/>
            <a:ext cx="1619250" cy="300037"/>
          </a:xfrm>
          <a:prstGeom prst="rect">
            <a:avLst/>
          </a:prstGeom>
          <a:solidFill>
            <a:schemeClr val="bg1"/>
          </a:solidFill>
          <a:ln>
            <a:noFill/>
          </a:ln>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pic>
        <p:nvPicPr>
          <p:cNvPr id="91144" name="Picture Placeholder 6" descr="Lecturer">
            <a:extLst>
              <a:ext uri="{FF2B5EF4-FFF2-40B4-BE49-F238E27FC236}">
                <a16:creationId xmlns:a16="http://schemas.microsoft.com/office/drawing/2014/main" id="{43FA78D9-341A-81A1-8D69-9D0AEAC08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1998663"/>
            <a:ext cx="5508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5" name="Zástupný symbol pro zápatí 1">
            <a:extLst>
              <a:ext uri="{FF2B5EF4-FFF2-40B4-BE49-F238E27FC236}">
                <a16:creationId xmlns:a16="http://schemas.microsoft.com/office/drawing/2014/main" id="{4E9E76F7-08AC-547E-1184-629F14A488B1}"/>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endParaRPr lang="en-US" altLang="cs-CZ">
              <a:latin typeface="Arial Black" panose="020B0604020202020204" pitchFamily="34" charset="0"/>
            </a:endParaRPr>
          </a:p>
        </p:txBody>
      </p:sp>
      <p:sp>
        <p:nvSpPr>
          <p:cNvPr id="26634" name="Zástupný symbol pro číslo snímku 2">
            <a:extLst>
              <a:ext uri="{FF2B5EF4-FFF2-40B4-BE49-F238E27FC236}">
                <a16:creationId xmlns:a16="http://schemas.microsoft.com/office/drawing/2014/main" id="{F58D6635-D860-36C4-6ED0-B8EB36E6424A}"/>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2932258D-3C82-5042-A56A-1B6FC544835E}" type="slidenum">
              <a:rPr lang="en-US" altLang="cs-CZ" sz="1200" smtClean="0">
                <a:solidFill>
                  <a:srgbClr val="898989"/>
                </a:solidFill>
                <a:latin typeface="Arial" panose="020B0604020202020204" pitchFamily="34" charset="0"/>
                <a:ea typeface="+mn-ea"/>
              </a:rPr>
              <a:pPr algn="l">
                <a:spcBef>
                  <a:spcPct val="0"/>
                </a:spcBef>
                <a:buClrTx/>
                <a:buFontTx/>
                <a:buNone/>
                <a:defRPr/>
              </a:pPr>
              <a:t>6</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8F833115-46C2-CEDC-A514-72BCFC0575AA}"/>
              </a:ext>
            </a:extLst>
          </p:cNvPr>
          <p:cNvSpPr>
            <a:spLocks noGrp="1" noChangeArrowheads="1"/>
          </p:cNvSpPr>
          <p:nvPr>
            <p:ph type="title"/>
          </p:nvPr>
        </p:nvSpPr>
        <p:spPr/>
        <p:txBody>
          <a:bodyPr/>
          <a:lstStyle/>
          <a:p>
            <a:pPr eaLnBrk="1" hangingPunct="1"/>
            <a:r>
              <a:rPr lang="cs-CZ" altLang="cs-CZ"/>
              <a:t>Definice a termíny 3/3</a:t>
            </a:r>
            <a:endParaRPr lang="en-US" altLang="cs-CZ"/>
          </a:p>
        </p:txBody>
      </p:sp>
      <p:sp>
        <p:nvSpPr>
          <p:cNvPr id="43010" name="Rectangle 3">
            <a:extLst>
              <a:ext uri="{FF2B5EF4-FFF2-40B4-BE49-F238E27FC236}">
                <a16:creationId xmlns:a16="http://schemas.microsoft.com/office/drawing/2014/main" id="{60F34EBC-9FE9-07CF-60A5-6263866DB645}"/>
              </a:ext>
            </a:extLst>
          </p:cNvPr>
          <p:cNvSpPr>
            <a:spLocks noGrp="1" noChangeArrowheads="1"/>
          </p:cNvSpPr>
          <p:nvPr>
            <p:ph type="body" sz="half" idx="1"/>
          </p:nvPr>
        </p:nvSpPr>
        <p:spPr>
          <a:xfrm>
            <a:off x="1176338" y="1739900"/>
            <a:ext cx="7653337" cy="3579813"/>
          </a:xfrm>
        </p:spPr>
        <p:txBody>
          <a:bodyPr/>
          <a:lstStyle/>
          <a:p>
            <a:pPr algn="just">
              <a:defRPr/>
            </a:pPr>
            <a:r>
              <a:rPr lang="cs-CZ" sz="1050" b="1" dirty="0">
                <a:solidFill>
                  <a:srgbClr val="C00000"/>
                </a:solidFill>
              </a:rPr>
              <a:t>IRR (</a:t>
            </a:r>
            <a:r>
              <a:rPr lang="cs-CZ" sz="1050" b="1" dirty="0" err="1">
                <a:solidFill>
                  <a:srgbClr val="C00000"/>
                </a:solidFill>
              </a:rPr>
              <a:t>Internal</a:t>
            </a:r>
            <a:r>
              <a:rPr lang="cs-CZ" sz="1050" b="1" dirty="0">
                <a:solidFill>
                  <a:srgbClr val="C00000"/>
                </a:solidFill>
              </a:rPr>
              <a:t> </a:t>
            </a:r>
            <a:r>
              <a:rPr lang="cs-CZ" sz="1050" b="1" dirty="0" err="1">
                <a:solidFill>
                  <a:srgbClr val="C00000"/>
                </a:solidFill>
              </a:rPr>
              <a:t>Rate</a:t>
            </a:r>
            <a:r>
              <a:rPr lang="cs-CZ" sz="1050" b="1" dirty="0">
                <a:solidFill>
                  <a:srgbClr val="C00000"/>
                </a:solidFill>
              </a:rPr>
              <a:t> </a:t>
            </a:r>
            <a:r>
              <a:rPr lang="cs-CZ" sz="1050" b="1" dirty="0" err="1">
                <a:solidFill>
                  <a:srgbClr val="C00000"/>
                </a:solidFill>
              </a:rPr>
              <a:t>of</a:t>
            </a:r>
            <a:r>
              <a:rPr lang="cs-CZ" sz="1050" b="1" dirty="0">
                <a:solidFill>
                  <a:srgbClr val="C00000"/>
                </a:solidFill>
              </a:rPr>
              <a:t>  Return / vnitřní míra návratnosti)   </a:t>
            </a:r>
          </a:p>
          <a:p>
            <a:pPr marL="0" indent="0">
              <a:buFont typeface="Arial" panose="020B0604020202020204" pitchFamily="34" charset="0"/>
              <a:buNone/>
              <a:defRPr/>
            </a:pPr>
            <a:r>
              <a:rPr lang="cs-CZ" sz="1050" dirty="0"/>
              <a:t>IRR je vyjádřeno v % a představuje % výnos, který developer / investor získá na každé vložené peněžní jednotce dobu </a:t>
            </a:r>
            <a:r>
              <a:rPr lang="cs-CZ" sz="1050" dirty="0" err="1"/>
              <a:t>developmentu</a:t>
            </a:r>
            <a:r>
              <a:rPr lang="cs-CZ" sz="1050" dirty="0"/>
              <a:t>, nebo během investiční periody. </a:t>
            </a:r>
            <a:r>
              <a:rPr lang="cs-CZ" sz="1050" b="1" dirty="0">
                <a:solidFill>
                  <a:srgbClr val="C00000"/>
                </a:solidFill>
              </a:rPr>
              <a:t>                            </a:t>
            </a:r>
          </a:p>
          <a:p>
            <a:pPr algn="just">
              <a:defRPr/>
            </a:pPr>
            <a:r>
              <a:rPr lang="cs-CZ" sz="1050" b="1" dirty="0">
                <a:solidFill>
                  <a:srgbClr val="C00000"/>
                </a:solidFill>
              </a:rPr>
              <a:t>WACC (Vážené průměrné náklady kapitálu) </a:t>
            </a:r>
            <a:r>
              <a:rPr lang="cs-CZ" dirty="0"/>
              <a:t> </a:t>
            </a:r>
          </a:p>
          <a:p>
            <a:pPr marL="0" indent="0">
              <a:buFont typeface="Arial" panose="020B0604020202020204" pitchFamily="34" charset="0"/>
              <a:buNone/>
              <a:defRPr/>
            </a:pPr>
            <a:r>
              <a:rPr lang="cs-CZ" sz="1050" dirty="0"/>
              <a:t>WACC Představují smíšenou sazbu nákladů všech možných zdrojů financování, které firma využívá (akcie, dluhopisy, nerozdělený zisk, ...).</a:t>
            </a:r>
          </a:p>
          <a:p>
            <a:pPr marL="0" indent="0" algn="just">
              <a:buFont typeface="Arial" panose="020B0604020202020204" pitchFamily="34" charset="0"/>
              <a:buNone/>
              <a:defRPr/>
            </a:pPr>
            <a:endParaRPr lang="cs-CZ" dirty="0"/>
          </a:p>
          <a:p>
            <a:pPr marL="0" indent="0" eaLnBrk="1" hangingPunct="1">
              <a:lnSpc>
                <a:spcPct val="80000"/>
              </a:lnSpc>
              <a:buFont typeface="Arial" panose="020B0604020202020204" pitchFamily="34" charset="0"/>
              <a:buNone/>
              <a:defRPr/>
            </a:pPr>
            <a:endParaRPr lang="cs-CZ" altLang="cs-CZ" sz="1200" dirty="0"/>
          </a:p>
          <a:p>
            <a:pPr marL="0" indent="0">
              <a:lnSpc>
                <a:spcPct val="80000"/>
              </a:lnSpc>
              <a:buFont typeface="Arial" panose="020B0604020202020204" pitchFamily="34" charset="0"/>
              <a:buNone/>
              <a:defRPr/>
            </a:pPr>
            <a:endParaRPr lang="cs-CZ" altLang="cs-CZ" sz="1200" dirty="0"/>
          </a:p>
          <a:p>
            <a:pPr>
              <a:lnSpc>
                <a:spcPct val="80000"/>
              </a:lnSpc>
              <a:defRPr/>
            </a:pPr>
            <a:endParaRPr lang="cs-CZ" altLang="cs-CZ" sz="1200" dirty="0"/>
          </a:p>
          <a:p>
            <a:pPr eaLnBrk="1" hangingPunct="1">
              <a:lnSpc>
                <a:spcPct val="80000"/>
              </a:lnSpc>
              <a:buFont typeface="Wingdings" pitchFamily="2" charset="2"/>
              <a:buNone/>
              <a:defRPr/>
            </a:pPr>
            <a:br>
              <a:rPr lang="cs-CZ" altLang="cs-CZ" sz="1200" dirty="0"/>
            </a:br>
            <a:r>
              <a:rPr lang="cs-CZ" altLang="cs-CZ" sz="1200" dirty="0"/>
              <a:t> </a:t>
            </a:r>
          </a:p>
          <a:p>
            <a:pPr eaLnBrk="1" hangingPunct="1">
              <a:lnSpc>
                <a:spcPct val="80000"/>
              </a:lnSpc>
              <a:defRPr/>
            </a:pPr>
            <a:endParaRPr lang="cs-CZ" altLang="cs-CZ" sz="1200" dirty="0"/>
          </a:p>
          <a:p>
            <a:pPr eaLnBrk="1" hangingPunct="1">
              <a:lnSpc>
                <a:spcPct val="80000"/>
              </a:lnSpc>
              <a:defRPr/>
            </a:pPr>
            <a:endParaRPr lang="en-US" altLang="cs-CZ" sz="1200" dirty="0"/>
          </a:p>
        </p:txBody>
      </p:sp>
      <p:sp>
        <p:nvSpPr>
          <p:cNvPr id="54275" name="Rectangle 2">
            <a:extLst>
              <a:ext uri="{FF2B5EF4-FFF2-40B4-BE49-F238E27FC236}">
                <a16:creationId xmlns:a16="http://schemas.microsoft.com/office/drawing/2014/main" id="{E4D36B63-805A-7BD7-3773-72813E2BB4EB}"/>
              </a:ext>
            </a:extLst>
          </p:cNvPr>
          <p:cNvSpPr>
            <a:spLocks noChangeArrowheads="1"/>
          </p:cNvSpPr>
          <p:nvPr/>
        </p:nvSpPr>
        <p:spPr bwMode="auto">
          <a:xfrm>
            <a:off x="2303463" y="3602038"/>
            <a:ext cx="185737" cy="301625"/>
          </a:xfrm>
          <a:prstGeom prst="rect">
            <a:avLst/>
          </a:prstGeom>
          <a:noFill/>
          <a:ln>
            <a:noFill/>
          </a:ln>
          <a:effec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sp>
        <p:nvSpPr>
          <p:cNvPr id="54276" name="Rectangle 4">
            <a:extLst>
              <a:ext uri="{FF2B5EF4-FFF2-40B4-BE49-F238E27FC236}">
                <a16:creationId xmlns:a16="http://schemas.microsoft.com/office/drawing/2014/main" id="{B8BDCEBE-6550-939E-CB57-81303B604DC0}"/>
              </a:ext>
            </a:extLst>
          </p:cNvPr>
          <p:cNvSpPr>
            <a:spLocks noChangeArrowheads="1"/>
          </p:cNvSpPr>
          <p:nvPr/>
        </p:nvSpPr>
        <p:spPr bwMode="auto">
          <a:xfrm>
            <a:off x="1257300" y="820738"/>
            <a:ext cx="184150" cy="301625"/>
          </a:xfrm>
          <a:prstGeom prst="rect">
            <a:avLst/>
          </a:prstGeom>
          <a:noFill/>
          <a:ln>
            <a:noFill/>
          </a:ln>
          <a:effec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sp>
        <p:nvSpPr>
          <p:cNvPr id="54277" name="Rectangle 6">
            <a:extLst>
              <a:ext uri="{FF2B5EF4-FFF2-40B4-BE49-F238E27FC236}">
                <a16:creationId xmlns:a16="http://schemas.microsoft.com/office/drawing/2014/main" id="{A2F08F16-70DA-705F-4D72-6AC38E08D4C0}"/>
              </a:ext>
            </a:extLst>
          </p:cNvPr>
          <p:cNvSpPr>
            <a:spLocks noChangeArrowheads="1"/>
          </p:cNvSpPr>
          <p:nvPr/>
        </p:nvSpPr>
        <p:spPr bwMode="auto">
          <a:xfrm>
            <a:off x="1371600" y="935038"/>
            <a:ext cx="184150" cy="301625"/>
          </a:xfrm>
          <a:prstGeom prst="rect">
            <a:avLst/>
          </a:prstGeom>
          <a:noFill/>
          <a:ln>
            <a:noFill/>
          </a:ln>
          <a:effec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sp>
        <p:nvSpPr>
          <p:cNvPr id="54278" name="Rectangle 10">
            <a:extLst>
              <a:ext uri="{FF2B5EF4-FFF2-40B4-BE49-F238E27FC236}">
                <a16:creationId xmlns:a16="http://schemas.microsoft.com/office/drawing/2014/main" id="{E99F0F57-4BA2-D421-E9DF-087A188D8B76}"/>
              </a:ext>
            </a:extLst>
          </p:cNvPr>
          <p:cNvSpPr>
            <a:spLocks noChangeArrowheads="1"/>
          </p:cNvSpPr>
          <p:nvPr/>
        </p:nvSpPr>
        <p:spPr bwMode="auto">
          <a:xfrm>
            <a:off x="2303463" y="3602038"/>
            <a:ext cx="185737" cy="301625"/>
          </a:xfrm>
          <a:prstGeom prst="rect">
            <a:avLst/>
          </a:prstGeom>
          <a:noFill/>
          <a:ln>
            <a:noFill/>
          </a:ln>
          <a:effec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sp>
        <p:nvSpPr>
          <p:cNvPr id="54280" name="TextovéPole 8">
            <a:extLst>
              <a:ext uri="{FF2B5EF4-FFF2-40B4-BE49-F238E27FC236}">
                <a16:creationId xmlns:a16="http://schemas.microsoft.com/office/drawing/2014/main" id="{38D8275D-87B0-12C2-A3AB-419C9BD774CA}"/>
              </a:ext>
            </a:extLst>
          </p:cNvPr>
          <p:cNvSpPr txBox="1">
            <a:spLocks noChangeArrowheads="1"/>
          </p:cNvSpPr>
          <p:nvPr/>
        </p:nvSpPr>
        <p:spPr bwMode="auto">
          <a:xfrm>
            <a:off x="4356100" y="4294188"/>
            <a:ext cx="1619250" cy="300037"/>
          </a:xfrm>
          <a:prstGeom prst="rect">
            <a:avLst/>
          </a:prstGeom>
          <a:solidFill>
            <a:schemeClr val="bg1"/>
          </a:solidFill>
          <a:ln>
            <a:noFill/>
          </a:ln>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defRPr/>
            </a:pPr>
            <a:endParaRPr lang="cs-CZ" altLang="cs-CZ" sz="1350"/>
          </a:p>
        </p:txBody>
      </p:sp>
      <p:pic>
        <p:nvPicPr>
          <p:cNvPr id="93192" name="Picture Placeholder 6" descr="Lecturer">
            <a:extLst>
              <a:ext uri="{FF2B5EF4-FFF2-40B4-BE49-F238E27FC236}">
                <a16:creationId xmlns:a16="http://schemas.microsoft.com/office/drawing/2014/main" id="{7933FBE0-DB8A-5C0B-17B9-2E32ADFD1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1998663"/>
            <a:ext cx="5508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3" name="Zástupný symbol pro zápatí 1">
            <a:extLst>
              <a:ext uri="{FF2B5EF4-FFF2-40B4-BE49-F238E27FC236}">
                <a16:creationId xmlns:a16="http://schemas.microsoft.com/office/drawing/2014/main" id="{0074122C-2109-3326-BEB5-677082FC9B04}"/>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endParaRPr lang="en-US" altLang="cs-CZ">
              <a:latin typeface="Arial Black" panose="020B0604020202020204" pitchFamily="34" charset="0"/>
            </a:endParaRPr>
          </a:p>
        </p:txBody>
      </p:sp>
      <p:sp>
        <p:nvSpPr>
          <p:cNvPr id="28682" name="Zástupný symbol pro číslo snímku 2">
            <a:extLst>
              <a:ext uri="{FF2B5EF4-FFF2-40B4-BE49-F238E27FC236}">
                <a16:creationId xmlns:a16="http://schemas.microsoft.com/office/drawing/2014/main" id="{FF696ACB-7392-ABC7-3804-851C221A0FB2}"/>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DF511B05-94D4-934E-BB85-01909C27DA58}" type="slidenum">
              <a:rPr lang="en-US" altLang="cs-CZ" sz="1200" smtClean="0">
                <a:solidFill>
                  <a:srgbClr val="898989"/>
                </a:solidFill>
                <a:latin typeface="Arial" panose="020B0604020202020204" pitchFamily="34" charset="0"/>
                <a:ea typeface="+mn-ea"/>
              </a:rPr>
              <a:pPr algn="l">
                <a:spcBef>
                  <a:spcPct val="0"/>
                </a:spcBef>
                <a:buClrTx/>
                <a:buFontTx/>
                <a:buNone/>
                <a:defRPr/>
              </a:pPr>
              <a:t>7</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EEA4942C-0622-BC2E-7225-C73DB957FB3E}"/>
              </a:ext>
            </a:extLst>
          </p:cNvPr>
          <p:cNvSpPr>
            <a:spLocks noGrp="1" noChangeArrowheads="1"/>
          </p:cNvSpPr>
          <p:nvPr>
            <p:ph type="title"/>
          </p:nvPr>
        </p:nvSpPr>
        <p:spPr/>
        <p:txBody>
          <a:bodyPr/>
          <a:lstStyle/>
          <a:p>
            <a:pPr eaLnBrk="1" hangingPunct="1"/>
            <a:r>
              <a:rPr lang="cs-CZ" altLang="cs-CZ"/>
              <a:t>Definice tržní hodnoty 1/2</a:t>
            </a:r>
            <a:endParaRPr lang="en-US" altLang="cs-CZ"/>
          </a:p>
        </p:txBody>
      </p:sp>
      <p:sp>
        <p:nvSpPr>
          <p:cNvPr id="28674" name="Rectangle 3">
            <a:extLst>
              <a:ext uri="{FF2B5EF4-FFF2-40B4-BE49-F238E27FC236}">
                <a16:creationId xmlns:a16="http://schemas.microsoft.com/office/drawing/2014/main" id="{29808E4D-C4FA-0951-36BA-8297EE8CAAD2}"/>
              </a:ext>
            </a:extLst>
          </p:cNvPr>
          <p:cNvSpPr>
            <a:spLocks noGrp="1" noChangeArrowheads="1"/>
          </p:cNvSpPr>
          <p:nvPr>
            <p:ph sz="half" idx="1"/>
          </p:nvPr>
        </p:nvSpPr>
        <p:spPr>
          <a:xfrm>
            <a:off x="457200" y="1981200"/>
            <a:ext cx="4186238" cy="4400550"/>
          </a:xfrm>
        </p:spPr>
        <p:txBody>
          <a:bodyPr/>
          <a:lstStyle/>
          <a:p>
            <a:pPr eaLnBrk="1" hangingPunct="1">
              <a:lnSpc>
                <a:spcPct val="80000"/>
              </a:lnSpc>
            </a:pPr>
            <a:r>
              <a:rPr lang="cs-CZ" altLang="cs-CZ" sz="2000"/>
              <a:t>Tržní hodnota je definována jako: </a:t>
            </a:r>
          </a:p>
          <a:p>
            <a:pPr eaLnBrk="1" hangingPunct="1">
              <a:lnSpc>
                <a:spcPct val="80000"/>
              </a:lnSpc>
              <a:buFont typeface="Wingdings" pitchFamily="2" charset="2"/>
              <a:buNone/>
            </a:pPr>
            <a:r>
              <a:rPr lang="cs-CZ" altLang="cs-CZ" sz="2000"/>
              <a:t>	</a:t>
            </a:r>
            <a:r>
              <a:rPr lang="cs-CZ" altLang="cs-CZ" sz="2000" b="1"/>
              <a:t>Předpokládaná suma, za kterou může být nemovitost směněna v den ocenění, mezi prodávajícím ochotným prodat a kupujícím ochotným koupit, v nezávislé obchodní transakci poté, co proběhl odpovídající marketing nemovitosti, za předpokladu, že obě strany jednaly na základě dostatku informací, prozíravě a bez jakéhokoliv nátlaku, nebo nepřiměřeného zájmu</a:t>
            </a:r>
            <a:r>
              <a:rPr lang="cs-CZ" altLang="cs-CZ" sz="2000"/>
              <a:t>.</a:t>
            </a:r>
            <a:endParaRPr lang="en-US" altLang="cs-CZ" sz="2000"/>
          </a:p>
        </p:txBody>
      </p:sp>
      <p:sp>
        <p:nvSpPr>
          <p:cNvPr id="28675" name="Rectangle 4">
            <a:extLst>
              <a:ext uri="{FF2B5EF4-FFF2-40B4-BE49-F238E27FC236}">
                <a16:creationId xmlns:a16="http://schemas.microsoft.com/office/drawing/2014/main" id="{721D99C4-6B9C-1203-DA98-BAD1E866F842}"/>
              </a:ext>
            </a:extLst>
          </p:cNvPr>
          <p:cNvSpPr>
            <a:spLocks noGrp="1" noChangeArrowheads="1"/>
          </p:cNvSpPr>
          <p:nvPr>
            <p:ph sz="half" idx="2"/>
          </p:nvPr>
        </p:nvSpPr>
        <p:spPr>
          <a:xfrm>
            <a:off x="4667250" y="1981200"/>
            <a:ext cx="4225925" cy="4184650"/>
          </a:xfrm>
        </p:spPr>
        <p:txBody>
          <a:bodyPr/>
          <a:lstStyle/>
          <a:p>
            <a:pPr eaLnBrk="1" hangingPunct="1">
              <a:lnSpc>
                <a:spcPct val="80000"/>
              </a:lnSpc>
            </a:pPr>
            <a:r>
              <a:rPr lang="en-US" altLang="cs-CZ" sz="2000"/>
              <a:t>Market Value is defined as: </a:t>
            </a:r>
            <a:endParaRPr lang="cs-CZ" altLang="cs-CZ" sz="2000"/>
          </a:p>
          <a:p>
            <a:pPr eaLnBrk="1" hangingPunct="1">
              <a:lnSpc>
                <a:spcPct val="80000"/>
              </a:lnSpc>
              <a:buFont typeface="Wingdings" pitchFamily="2" charset="2"/>
              <a:buNone/>
            </a:pPr>
            <a:r>
              <a:rPr lang="cs-CZ" altLang="cs-CZ" sz="2000"/>
              <a:t>	</a:t>
            </a:r>
          </a:p>
          <a:p>
            <a:pPr eaLnBrk="1" hangingPunct="1">
              <a:lnSpc>
                <a:spcPct val="80000"/>
              </a:lnSpc>
              <a:buFont typeface="Wingdings" pitchFamily="2" charset="2"/>
              <a:buNone/>
            </a:pPr>
            <a:r>
              <a:rPr lang="cs-CZ" altLang="cs-CZ" sz="2000"/>
              <a:t>	</a:t>
            </a:r>
            <a:r>
              <a:rPr lang="en-US" altLang="cs-CZ" sz="2000" b="1"/>
              <a:t>The estimated amount for which a property should</a:t>
            </a:r>
            <a:r>
              <a:rPr lang="cs-CZ" altLang="cs-CZ" sz="2000" b="1"/>
              <a:t> </a:t>
            </a:r>
            <a:r>
              <a:rPr lang="en-US" altLang="cs-CZ" sz="2000" b="1"/>
              <a:t>exchange on the date of valuation between a willing buyer and a willing seller in</a:t>
            </a:r>
            <a:r>
              <a:rPr lang="cs-CZ" altLang="cs-CZ" sz="2000" b="1"/>
              <a:t> </a:t>
            </a:r>
            <a:r>
              <a:rPr lang="en-US" altLang="cs-CZ" sz="2000" b="1"/>
              <a:t>an arm’s-length transaction after proper marketing wherein the parties had each</a:t>
            </a:r>
            <a:r>
              <a:rPr lang="cs-CZ" altLang="cs-CZ" sz="2000" b="1"/>
              <a:t> </a:t>
            </a:r>
            <a:r>
              <a:rPr lang="en-US" altLang="cs-CZ" sz="2000" b="1"/>
              <a:t>acted knowledgeably, prudently and without compulsion. </a:t>
            </a:r>
          </a:p>
        </p:txBody>
      </p:sp>
      <p:sp>
        <p:nvSpPr>
          <p:cNvPr id="28676" name="Zástupný symbol pro zápatí 1">
            <a:extLst>
              <a:ext uri="{FF2B5EF4-FFF2-40B4-BE49-F238E27FC236}">
                <a16:creationId xmlns:a16="http://schemas.microsoft.com/office/drawing/2014/main" id="{32B4186D-5E4F-7B3C-3BCB-0C94BAE43968}"/>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30725" name="Zástupný symbol pro číslo snímku 2">
            <a:extLst>
              <a:ext uri="{FF2B5EF4-FFF2-40B4-BE49-F238E27FC236}">
                <a16:creationId xmlns:a16="http://schemas.microsoft.com/office/drawing/2014/main" id="{010C3038-3D30-5B39-2654-CBAEE5184A3B}"/>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0F7D24E5-1A95-6C42-B8E4-962E6C6091DD}" type="slidenum">
              <a:rPr lang="en-US" altLang="cs-CZ" sz="1200" smtClean="0">
                <a:solidFill>
                  <a:srgbClr val="898989"/>
                </a:solidFill>
                <a:latin typeface="Arial" panose="020B0604020202020204" pitchFamily="34" charset="0"/>
                <a:ea typeface="+mn-ea"/>
              </a:rPr>
              <a:pPr algn="l">
                <a:spcBef>
                  <a:spcPct val="0"/>
                </a:spcBef>
                <a:buClrTx/>
                <a:buFontTx/>
                <a:buNone/>
                <a:defRPr/>
              </a:pPr>
              <a:t>8</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8EA78762-9FF3-5351-0F5D-AC1A5ADEEBFA}"/>
              </a:ext>
            </a:extLst>
          </p:cNvPr>
          <p:cNvSpPr>
            <a:spLocks noGrp="1" noChangeArrowheads="1"/>
          </p:cNvSpPr>
          <p:nvPr>
            <p:ph type="title"/>
          </p:nvPr>
        </p:nvSpPr>
        <p:spPr/>
        <p:txBody>
          <a:bodyPr/>
          <a:lstStyle/>
          <a:p>
            <a:pPr eaLnBrk="1" hangingPunct="1"/>
            <a:r>
              <a:rPr lang="cs-CZ" altLang="cs-CZ"/>
              <a:t>Definice tržní hodnoty 2/2</a:t>
            </a:r>
            <a:endParaRPr lang="en-US" altLang="cs-CZ"/>
          </a:p>
        </p:txBody>
      </p:sp>
      <p:sp>
        <p:nvSpPr>
          <p:cNvPr id="29698" name="Rectangle 3">
            <a:extLst>
              <a:ext uri="{FF2B5EF4-FFF2-40B4-BE49-F238E27FC236}">
                <a16:creationId xmlns:a16="http://schemas.microsoft.com/office/drawing/2014/main" id="{1502E7A9-1259-7DB1-6B4D-6014F0990DAF}"/>
              </a:ext>
            </a:extLst>
          </p:cNvPr>
          <p:cNvSpPr>
            <a:spLocks noGrp="1" noChangeArrowheads="1"/>
          </p:cNvSpPr>
          <p:nvPr>
            <p:ph sz="half" idx="1"/>
          </p:nvPr>
        </p:nvSpPr>
        <p:spPr>
          <a:xfrm>
            <a:off x="457200" y="1981200"/>
            <a:ext cx="8218488" cy="3886200"/>
          </a:xfrm>
        </p:spPr>
        <p:txBody>
          <a:bodyPr/>
          <a:lstStyle/>
          <a:p>
            <a:pPr eaLnBrk="1" hangingPunct="1"/>
            <a:r>
              <a:rPr lang="cs-CZ" altLang="cs-CZ" sz="2400" i="1"/>
              <a:t>Předpokládaná suma, za kterou může být nemovitost směněna v </a:t>
            </a:r>
            <a:r>
              <a:rPr lang="cs-CZ" altLang="cs-CZ" sz="2400" i="1">
                <a:solidFill>
                  <a:srgbClr val="FF0000"/>
                </a:solidFill>
              </a:rPr>
              <a:t>den ocenění</a:t>
            </a:r>
            <a:r>
              <a:rPr lang="cs-CZ" altLang="cs-CZ" sz="2400" i="1"/>
              <a:t>, </a:t>
            </a:r>
          </a:p>
          <a:p>
            <a:pPr eaLnBrk="1" hangingPunct="1"/>
            <a:r>
              <a:rPr lang="cs-CZ" altLang="cs-CZ" sz="2400" i="1"/>
              <a:t>mezi </a:t>
            </a:r>
            <a:r>
              <a:rPr lang="cs-CZ" altLang="cs-CZ" sz="2400" i="1">
                <a:solidFill>
                  <a:srgbClr val="FF0000"/>
                </a:solidFill>
              </a:rPr>
              <a:t>prodávajícím ochotným prodat</a:t>
            </a:r>
            <a:r>
              <a:rPr lang="cs-CZ" altLang="cs-CZ" sz="2400" i="1"/>
              <a:t> a </a:t>
            </a:r>
            <a:r>
              <a:rPr lang="cs-CZ" altLang="cs-CZ" sz="2400" i="1">
                <a:solidFill>
                  <a:srgbClr val="FF0000"/>
                </a:solidFill>
              </a:rPr>
              <a:t>kupujícím ochotným koupit</a:t>
            </a:r>
            <a:r>
              <a:rPr lang="cs-CZ" altLang="cs-CZ" sz="2400" i="1"/>
              <a:t>, </a:t>
            </a:r>
          </a:p>
          <a:p>
            <a:pPr eaLnBrk="1" hangingPunct="1"/>
            <a:r>
              <a:rPr lang="cs-CZ" altLang="cs-CZ" sz="2400" i="1"/>
              <a:t>v </a:t>
            </a:r>
            <a:r>
              <a:rPr lang="cs-CZ" altLang="cs-CZ" sz="2400" i="1">
                <a:solidFill>
                  <a:srgbClr val="FF0000"/>
                </a:solidFill>
              </a:rPr>
              <a:t>nezávislé obchodní transakci</a:t>
            </a:r>
            <a:r>
              <a:rPr lang="cs-CZ" altLang="cs-CZ" sz="2400" i="1"/>
              <a:t> </a:t>
            </a:r>
          </a:p>
          <a:p>
            <a:pPr eaLnBrk="1" hangingPunct="1"/>
            <a:r>
              <a:rPr lang="cs-CZ" altLang="cs-CZ" sz="2400" i="1"/>
              <a:t>poté, </a:t>
            </a:r>
            <a:r>
              <a:rPr lang="cs-CZ" altLang="cs-CZ" sz="2400" i="1">
                <a:solidFill>
                  <a:srgbClr val="FF0000"/>
                </a:solidFill>
              </a:rPr>
              <a:t>co proběhl odpovídající marketing</a:t>
            </a:r>
            <a:r>
              <a:rPr lang="cs-CZ" altLang="cs-CZ" sz="2400" i="1"/>
              <a:t> nemovitosti, </a:t>
            </a:r>
          </a:p>
          <a:p>
            <a:pPr eaLnBrk="1" hangingPunct="1"/>
            <a:r>
              <a:rPr lang="cs-CZ" altLang="cs-CZ" sz="2400" i="1"/>
              <a:t>za předpokladu, že obě strany jednaly na základě </a:t>
            </a:r>
            <a:r>
              <a:rPr lang="cs-CZ" altLang="cs-CZ" sz="2400" i="1">
                <a:solidFill>
                  <a:srgbClr val="FF0000"/>
                </a:solidFill>
              </a:rPr>
              <a:t>dostatku informací</a:t>
            </a:r>
            <a:r>
              <a:rPr lang="cs-CZ" altLang="cs-CZ" sz="2400" i="1"/>
              <a:t>, </a:t>
            </a:r>
            <a:r>
              <a:rPr lang="cs-CZ" altLang="cs-CZ" sz="2400" i="1">
                <a:solidFill>
                  <a:srgbClr val="FF0000"/>
                </a:solidFill>
              </a:rPr>
              <a:t>prozíravě</a:t>
            </a:r>
            <a:r>
              <a:rPr lang="cs-CZ" altLang="cs-CZ" sz="2400" i="1"/>
              <a:t> a </a:t>
            </a:r>
            <a:r>
              <a:rPr lang="cs-CZ" altLang="cs-CZ" sz="2400" i="1">
                <a:solidFill>
                  <a:srgbClr val="FF0000"/>
                </a:solidFill>
              </a:rPr>
              <a:t>bez jakéhokoliv nátlaku</a:t>
            </a:r>
            <a:r>
              <a:rPr lang="cs-CZ" altLang="cs-CZ" sz="2400" i="1"/>
              <a:t>, nebo </a:t>
            </a:r>
            <a:r>
              <a:rPr lang="cs-CZ" altLang="cs-CZ" sz="2400" i="1">
                <a:solidFill>
                  <a:srgbClr val="FF0000"/>
                </a:solidFill>
              </a:rPr>
              <a:t>nepřiměřeného zájmu</a:t>
            </a:r>
            <a:r>
              <a:rPr lang="cs-CZ" altLang="cs-CZ" sz="2400" i="1"/>
              <a:t>.</a:t>
            </a:r>
            <a:endParaRPr lang="en-US" altLang="cs-CZ" sz="2400" i="1"/>
          </a:p>
        </p:txBody>
      </p:sp>
      <p:sp>
        <p:nvSpPr>
          <p:cNvPr id="29699" name="Zástupný symbol pro zápatí 1">
            <a:extLst>
              <a:ext uri="{FF2B5EF4-FFF2-40B4-BE49-F238E27FC236}">
                <a16:creationId xmlns:a16="http://schemas.microsoft.com/office/drawing/2014/main" id="{92EAAC08-31C9-7EA7-ACF3-64E8169C89C0}"/>
              </a:ext>
            </a:extLst>
          </p:cNvPr>
          <p:cNvSpPr>
            <a:spLocks noGrp="1" noChangeArrowheads="1"/>
          </p:cNvSpPr>
          <p:nvPr>
            <p:ph type="ftr"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ClrTx/>
              <a:buSzTx/>
              <a:buFontTx/>
              <a:buNone/>
            </a:pPr>
            <a:endParaRPr lang="en-US" altLang="cs-CZ" sz="1200">
              <a:latin typeface="Arial Black" panose="020B0604020202020204" pitchFamily="34" charset="0"/>
              <a:ea typeface="ＭＳ Ｐゴシック" panose="020B0600070205080204" pitchFamily="34" charset="-128"/>
            </a:endParaRPr>
          </a:p>
        </p:txBody>
      </p:sp>
      <p:sp>
        <p:nvSpPr>
          <p:cNvPr id="31748" name="Zástupný symbol pro číslo snímku 2">
            <a:extLst>
              <a:ext uri="{FF2B5EF4-FFF2-40B4-BE49-F238E27FC236}">
                <a16:creationId xmlns:a16="http://schemas.microsoft.com/office/drawing/2014/main" id="{6627C26D-23CA-0C1F-CA1A-2F2C0ABDD652}"/>
              </a:ext>
            </a:extLst>
          </p:cNvPr>
          <p:cNvSpPr>
            <a:spLocks noGrp="1" noChangeArrowheads="1"/>
          </p:cNvSpPr>
          <p:nvPr>
            <p:ph type="sldNum" sz="quarter" idx="11"/>
          </p:nvPr>
        </p:nvSpPr>
        <p:spPr>
          <a:xfrm>
            <a:off x="457200" y="6245225"/>
            <a:ext cx="2133600" cy="476250"/>
          </a:xfrm>
        </p:spPr>
        <p:txBody>
          <a:bodyPr/>
          <a:lstStyle>
            <a:lvl1pPr>
              <a:spcBef>
                <a:spcPct val="20000"/>
              </a:spcBef>
              <a:buClr>
                <a:srgbClr val="A80059"/>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A80059"/>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A80059"/>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A80059"/>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80059"/>
              </a:buClr>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ClrTx/>
              <a:buFontTx/>
              <a:buNone/>
              <a:defRPr/>
            </a:pPr>
            <a:fld id="{C5D1EE59-6F0E-AC45-AD65-D2022F8DE2CE}" type="slidenum">
              <a:rPr lang="en-US" altLang="cs-CZ" sz="1200" smtClean="0">
                <a:solidFill>
                  <a:srgbClr val="898989"/>
                </a:solidFill>
                <a:latin typeface="Arial" panose="020B0604020202020204" pitchFamily="34" charset="0"/>
                <a:ea typeface="+mn-ea"/>
              </a:rPr>
              <a:pPr algn="l">
                <a:spcBef>
                  <a:spcPct val="0"/>
                </a:spcBef>
                <a:buClrTx/>
                <a:buFontTx/>
                <a:buNone/>
                <a:defRPr/>
              </a:pPr>
              <a:t>9</a:t>
            </a:fld>
            <a:endParaRPr lang="en-US" altLang="cs-CZ" sz="1200">
              <a:solidFill>
                <a:srgbClr val="898989"/>
              </a:solidFill>
              <a:latin typeface="Arial" panose="020B0604020202020204" pitchFamily="34" charset="0"/>
              <a:ea typeface="+mn-ea"/>
            </a:endParaRPr>
          </a:p>
        </p:txBody>
      </p:sp>
    </p:spTree>
  </p:cSld>
  <p:clrMapOvr>
    <a:masterClrMapping/>
  </p:clrMapOvr>
  <p:transition>
    <p:cover/>
  </p:transition>
</p:sld>
</file>

<file path=ppt/theme/theme1.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Arial"/>
      </a:majorFont>
      <a:minorFont>
        <a:latin typeface="Arial"/>
        <a:ea typeface="ＭＳ Ｐゴシック"/>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1739</TotalTime>
  <Words>4086</Words>
  <Application>Microsoft Macintosh PowerPoint</Application>
  <PresentationFormat>Předvádění na obrazovce (4:3)</PresentationFormat>
  <Paragraphs>591</Paragraphs>
  <Slides>45</Slides>
  <Notes>22</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45</vt:i4>
      </vt:variant>
    </vt:vector>
  </HeadingPairs>
  <TitlesOfParts>
    <vt:vector size="53" baseType="lpstr">
      <vt:lpstr>Arial</vt:lpstr>
      <vt:lpstr>Arial Black</vt:lpstr>
      <vt:lpstr>Calibri</vt:lpstr>
      <vt:lpstr>Muller</vt:lpstr>
      <vt:lpstr>Times New Roman</vt:lpstr>
      <vt:lpstr>Wingdings</vt:lpstr>
      <vt:lpstr>default</vt:lpstr>
      <vt:lpstr>Pixel</vt:lpstr>
      <vt:lpstr>Riziko / Likvidita / Tržní hodnota / Udržitelnost</vt:lpstr>
      <vt:lpstr>Ekonomika a Trh</vt:lpstr>
      <vt:lpstr>Ne dojmy ale informace a pojmy</vt:lpstr>
      <vt:lpstr>Ne dojmy ale informace a pojmy</vt:lpstr>
      <vt:lpstr>Definice a termíny 1/3</vt:lpstr>
      <vt:lpstr>Definice a termíny 2/3</vt:lpstr>
      <vt:lpstr>Definice a termíny 3/3</vt:lpstr>
      <vt:lpstr>Definice tržní hodnoty 1/2</vt:lpstr>
      <vt:lpstr>Definice tržní hodnoty 2/2</vt:lpstr>
      <vt:lpstr>Cena vs Hodnota 1/4</vt:lpstr>
      <vt:lpstr>Cena vs Hodnota 2/4</vt:lpstr>
      <vt:lpstr>Cena vs Hodnota 3/4</vt:lpstr>
      <vt:lpstr>Cena vs Hodnota 4/4</vt:lpstr>
      <vt:lpstr>Nemovitost vs „běžné zboží“</vt:lpstr>
      <vt:lpstr>Hlavní metody stanovení hodnoty  nemovitostí</vt:lpstr>
      <vt:lpstr>Srovnávací metoda</vt:lpstr>
      <vt:lpstr>Investiční / Výnosová metoda</vt:lpstr>
      <vt:lpstr>Investiční / Výnosová metoda</vt:lpstr>
      <vt:lpstr>Doba návratnosti / YIELD Riziko investice</vt:lpstr>
      <vt:lpstr>YIELD vs doba návratnosti - příklad</vt:lpstr>
      <vt:lpstr>Co ovlivňuje tržní hodnotu komerční nemovitosti ?</vt:lpstr>
      <vt:lpstr>Úročení</vt:lpstr>
      <vt:lpstr>Diskontování 1/2</vt:lpstr>
      <vt:lpstr>Diskontování 2/2</vt:lpstr>
      <vt:lpstr>Stanovení hodnoty budovy   Příklad 1/4</vt:lpstr>
      <vt:lpstr>Stanovení hodnoty budovy   Příklad 2/4</vt:lpstr>
      <vt:lpstr>Stanovení hodnoty budovy   Příklad 3/4</vt:lpstr>
      <vt:lpstr>Stanovení hodnoty budovy   Příklad 4/4</vt:lpstr>
      <vt:lpstr>Grafické znázornění postupu</vt:lpstr>
      <vt:lpstr>Residual Value - Metoda zbytkové hodnoty 1/3</vt:lpstr>
      <vt:lpstr>Residual Value - Metoda zbytkové hodnoty 2/3</vt:lpstr>
      <vt:lpstr>Metoda zbytkové hodnoty 3/3 - Příklad</vt:lpstr>
      <vt:lpstr>Náklady na financování</vt:lpstr>
      <vt:lpstr>Varianty valuačního procesu</vt:lpstr>
      <vt:lpstr> Varianty valuačního procesu 1/2 Stanovení hodnoty definovaného prostoru</vt:lpstr>
      <vt:lpstr>Varianty valuačního procesu 2/2 Prostorové definování  dané hodnoty</vt:lpstr>
      <vt:lpstr>Vliv nákladů na dlouhodobou udržitelnost nemovitosti, provoz a správu na hodnotu nemovitosti</vt:lpstr>
      <vt:lpstr>Prezentace aplikace PowerPoint</vt:lpstr>
      <vt:lpstr>Jak vyhodnotit proveditelnost developmentu?</vt:lpstr>
      <vt:lpstr>Vnitřní míra návratnosti  (IRR)  1/3</vt:lpstr>
      <vt:lpstr>Vnitřní míra návratnosti  (IRR)  2/3</vt:lpstr>
      <vt:lpstr>WACC</vt:lpstr>
      <vt:lpstr>Rekapitulace i)</vt:lpstr>
      <vt:lpstr>Rekapitulace ii)</vt:lpstr>
      <vt:lpstr>Riziko / Likvidita / Tržní hodnota / Udržitelnost</vt:lpstr>
    </vt:vector>
  </TitlesOfParts>
  <Company>REICO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Martin.Skalicky</dc:creator>
  <cp:lastModifiedBy>Martin Skalicky</cp:lastModifiedBy>
  <cp:revision>82</cp:revision>
  <dcterms:created xsi:type="dcterms:W3CDTF">2011-10-14T14:21:49Z</dcterms:created>
  <dcterms:modified xsi:type="dcterms:W3CDTF">2023-10-06T09:20:10Z</dcterms:modified>
</cp:coreProperties>
</file>