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embeddedFontLst>
    <p:embeddedFont>
      <p:font typeface="Century Gothic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enturyGothic-bold.fntdata"/><Relationship Id="rId30" Type="http://schemas.openxmlformats.org/officeDocument/2006/relationships/font" Target="fonts/CenturyGothic-regular.fntdata"/><Relationship Id="rId11" Type="http://schemas.openxmlformats.org/officeDocument/2006/relationships/slide" Target="slides/slide7.xml"/><Relationship Id="rId33" Type="http://schemas.openxmlformats.org/officeDocument/2006/relationships/font" Target="fonts/CenturyGothic-boldItalic.fntdata"/><Relationship Id="rId10" Type="http://schemas.openxmlformats.org/officeDocument/2006/relationships/slide" Target="slides/slide6.xml"/><Relationship Id="rId32" Type="http://schemas.openxmlformats.org/officeDocument/2006/relationships/font" Target="fonts/CenturyGothic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atický obrázek s popiskem">
  <p:cSld name="Panoramatický obrázek s popiskem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8" name="Google Shape;78;p1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 popisek">
  <p:cSld name="Název a popise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4" name="Google Shape;84;p1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ce s popiskem">
  <p:cSld name="Citace s popiskem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0" name="Google Shape;90;p13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1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menovka">
  <p:cSld name="Jmenovka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1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sloupce">
  <p:cSld name="3 sloupc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5" name="Google Shape;105;p15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6" name="Google Shape;106;p15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7" name="Google Shape;107;p15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8" name="Google Shape;108;p15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15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10" name="Google Shape;110;p1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1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1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sloupce s obrázky">
  <p:cSld name="3 sloupce s obrázk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6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8" name="Google Shape;118;p16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19" name="Google Shape;119;p16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0" name="Google Shape;120;p16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1" name="Google Shape;121;p16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2" name="Google Shape;122;p16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3" name="Google Shape;123;p16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4" name="Google Shape;124;p16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5" name="Google Shape;125;p16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26" name="Google Shape;126;p1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1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4" name="Google Shape;54;p8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5" name="Google Shape;55;p8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6" name="Google Shape;56;p8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7" name="Google Shape;57;p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1" name="Google Shape;71;p1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23" Type="http://schemas.openxmlformats.org/officeDocument/2006/relationships/theme" Target="../theme/theme2.xml"/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>
            <p:ph type="title"/>
          </p:nvPr>
        </p:nvSpPr>
        <p:spPr>
          <a:xfrm>
            <a:off x="838200" y="735105"/>
            <a:ext cx="10515600" cy="5047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rPr lang="cs-CZ"/>
              <a:t>Jak se plánoval rozvoj Prahy v letech 2019   – 2022?</a:t>
            </a:r>
            <a:br>
              <a:rPr lang="cs-CZ"/>
            </a:br>
            <a:br>
              <a:rPr lang="cs-CZ"/>
            </a:br>
            <a:br>
              <a:rPr lang="cs-CZ"/>
            </a:br>
            <a:br>
              <a:rPr lang="cs-CZ"/>
            </a:br>
            <a:r>
              <a:rPr lang="cs-CZ"/>
              <a:t>Jak zasahuje samospráva do výstavby města? </a:t>
            </a:r>
            <a:br>
              <a:rPr lang="cs-CZ"/>
            </a:br>
            <a:br>
              <a:rPr lang="cs-CZ"/>
            </a:b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6024" y="376518"/>
            <a:ext cx="7879976" cy="6122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4307" y="375347"/>
            <a:ext cx="7945714" cy="6079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Praha 6 – Komise územního rozvoje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7459" y="236078"/>
            <a:ext cx="9583654" cy="6385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393" y="358588"/>
            <a:ext cx="11385214" cy="601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Praha 8 – Komise pro územní rozvoj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906" y="428172"/>
            <a:ext cx="11636188" cy="600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794" y="326987"/>
            <a:ext cx="10340041" cy="62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Praha 9 – Komise rozvoje území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8517" y="350764"/>
            <a:ext cx="9707776" cy="6156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Proč jsem tady já?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564" y="363070"/>
            <a:ext cx="10522872" cy="5934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Praha 14 – Komise územního rozvoje a veřejného prostoru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235596"/>
            <a:ext cx="10336306" cy="6403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574" y="275044"/>
            <a:ext cx="11156851" cy="630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Samospráva a zájmy veřejnosti, aktivismus</a:t>
            </a:r>
            <a:endParaRPr/>
          </a:p>
        </p:txBody>
      </p:sp>
      <p:pic>
        <p:nvPicPr>
          <p:cNvPr descr="7 Greta" id="263" name="Google Shape;26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2424" y="1767262"/>
            <a:ext cx="4633539" cy="4633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Chvála lobbismu</a:t>
            </a:r>
            <a:endParaRPr/>
          </a:p>
        </p:txBody>
      </p:sp>
      <p:pic>
        <p:nvPicPr>
          <p:cNvPr id="269" name="Google Shape;26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5476" y="1990164"/>
            <a:ext cx="4963998" cy="4401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838200" y="365126"/>
            <a:ext cx="10515600" cy="4323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Kdo ovlivňuje rozvoj města?</a:t>
            </a:r>
            <a:br>
              <a:rPr lang="cs-CZ"/>
            </a:br>
            <a:br>
              <a:rPr lang="cs-CZ"/>
            </a:br>
            <a:r>
              <a:rPr lang="cs-CZ" sz="2800"/>
              <a:t>- stavitel (majitel pozemku, investor, stavebník)</a:t>
            </a:r>
            <a:br>
              <a:rPr lang="cs-CZ" sz="2800"/>
            </a:br>
            <a:r>
              <a:rPr lang="cs-CZ" sz="2800"/>
              <a:t>- státní správa (zákony, DOSS, stavební úřady)</a:t>
            </a:r>
            <a:br>
              <a:rPr lang="cs-CZ" sz="2800"/>
            </a:br>
            <a:r>
              <a:rPr lang="cs-CZ" sz="2800"/>
              <a:t>- samospráva (zastupitelstvo, výbory, komise, rada)</a:t>
            </a:r>
            <a:br>
              <a:rPr lang="cs-CZ"/>
            </a:br>
            <a:br>
              <a:rPr lang="cs-CZ"/>
            </a:b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838200" y="365126"/>
            <a:ext cx="10515600" cy="4323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rPr lang="cs-CZ"/>
              <a:t>Jak ovlivňuje samospráva rozvoj města?</a:t>
            </a:r>
            <a:br>
              <a:rPr lang="cs-CZ"/>
            </a:br>
            <a:br>
              <a:rPr lang="cs-CZ"/>
            </a:br>
            <a:r>
              <a:rPr lang="cs-CZ" sz="2800"/>
              <a:t>- přímo (schvalování, nebo změna územního plánu, územní rozhodnutí</a:t>
            </a:r>
            <a:br>
              <a:rPr lang="cs-CZ" sz="2800"/>
            </a:br>
            <a:r>
              <a:rPr lang="cs-CZ" sz="2800"/>
              <a:t>- nepřímo (přes úředníky (IPR, odbory územního rozvoje, stavební úřady)</a:t>
            </a:r>
            <a:br>
              <a:rPr lang="cs-CZ"/>
            </a:br>
            <a:br>
              <a:rPr lang="cs-CZ"/>
            </a:b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>
            <p:ph type="title"/>
          </p:nvPr>
        </p:nvSpPr>
        <p:spPr>
          <a:xfrm>
            <a:off x="838200" y="365126"/>
            <a:ext cx="10515600" cy="4323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Jaké jsou orgány samosprávy, jak to vůbec funguje?</a:t>
            </a:r>
            <a:br>
              <a:rPr lang="cs-CZ"/>
            </a:br>
            <a:br>
              <a:rPr lang="cs-CZ"/>
            </a:br>
            <a:r>
              <a:rPr lang="cs-CZ" sz="2800"/>
              <a:t>- poradní orgány (komise a výbory)</a:t>
            </a:r>
            <a:br>
              <a:rPr lang="cs-CZ" sz="2800"/>
            </a:br>
            <a:r>
              <a:rPr lang="cs-CZ" sz="2800"/>
              <a:t>- rozhodovací orgány (rada a zastupitelstvo)</a:t>
            </a:r>
            <a:br>
              <a:rPr lang="cs-CZ"/>
            </a:br>
            <a:br>
              <a:rPr lang="cs-CZ"/>
            </a:b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HMP – Výbor pro územní rozvoj ZHMP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53" y="470402"/>
            <a:ext cx="11304494" cy="5917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7764" y="309282"/>
            <a:ext cx="8319248" cy="623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cs-CZ"/>
              <a:t>Praha 3 – Výbor pro územní rozvoj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